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8" r:id="rId3"/>
    <p:sldId id="259" r:id="rId4"/>
    <p:sldId id="270" r:id="rId5"/>
    <p:sldId id="260" r:id="rId6"/>
    <p:sldId id="271" r:id="rId7"/>
    <p:sldId id="272" r:id="rId8"/>
    <p:sldId id="262" r:id="rId9"/>
    <p:sldId id="261" r:id="rId10"/>
    <p:sldId id="263" r:id="rId11"/>
    <p:sldId id="264" r:id="rId12"/>
    <p:sldId id="273" r:id="rId13"/>
    <p:sldId id="274" r:id="rId14"/>
    <p:sldId id="265" r:id="rId15"/>
    <p:sldId id="266" r:id="rId16"/>
    <p:sldId id="276" r:id="rId17"/>
    <p:sldId id="275" r:id="rId18"/>
    <p:sldId id="267" r:id="rId19"/>
    <p:sldId id="268" r:id="rId20"/>
    <p:sldId id="277" r:id="rId21"/>
    <p:sldId id="278" r:id="rId22"/>
    <p:sldId id="269"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BC4F"/>
    <a:srgbClr val="E724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262A6-2795-4D14-8102-D76EA1131E93}" v="4" dt="2026-03-26T14:11:24.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15"/>
    <p:restoredTop sz="96687" autoAdjust="0"/>
  </p:normalViewPr>
  <p:slideViewPr>
    <p:cSldViewPr snapToGrid="0">
      <p:cViewPr>
        <p:scale>
          <a:sx n="186" d="100"/>
          <a:sy n="186" d="100"/>
        </p:scale>
        <p:origin x="5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93020-260C-F244-A54D-BAB776671167}" type="datetimeFigureOut">
              <a:rPr lang="de-DE" smtClean="0"/>
              <a:t>05.05.26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EB802-3381-E44D-9039-8F498DF131C4}" type="slidenum">
              <a:rPr lang="de-DE" smtClean="0"/>
              <a:t>‹Nr.›</a:t>
            </a:fld>
            <a:endParaRPr lang="de-DE"/>
          </a:p>
        </p:txBody>
      </p:sp>
    </p:spTree>
    <p:extLst>
      <p:ext uri="{BB962C8B-B14F-4D97-AF65-F5344CB8AC3E}">
        <p14:creationId xmlns:p14="http://schemas.microsoft.com/office/powerpoint/2010/main" val="1222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8EB802-3381-E44D-9039-8F498DF131C4}" type="slidenum">
              <a:rPr lang="de-DE" smtClean="0"/>
              <a:t>5</a:t>
            </a:fld>
            <a:endParaRPr lang="de-DE"/>
          </a:p>
        </p:txBody>
      </p:sp>
    </p:spTree>
    <p:extLst>
      <p:ext uri="{BB962C8B-B14F-4D97-AF65-F5344CB8AC3E}">
        <p14:creationId xmlns:p14="http://schemas.microsoft.com/office/powerpoint/2010/main" val="391953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917B-8D4D-E397-511D-71DBF51F10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3E4886-3F4D-6D5A-57A0-4B8163C2B60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BB91973-2664-A5F7-736D-30AFED6D47D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D74AE99-98BD-4C06-6DAF-A93A1EB5F3A7}"/>
              </a:ext>
            </a:extLst>
          </p:cNvPr>
          <p:cNvSpPr>
            <a:spLocks noGrp="1"/>
          </p:cNvSpPr>
          <p:nvPr>
            <p:ph type="sldNum" sz="quarter" idx="5"/>
          </p:nvPr>
        </p:nvSpPr>
        <p:spPr/>
        <p:txBody>
          <a:bodyPr/>
          <a:lstStyle/>
          <a:p>
            <a:fld id="{E18EB802-3381-E44D-9039-8F498DF131C4}" type="slidenum">
              <a:rPr lang="de-DE" smtClean="0"/>
              <a:t>6</a:t>
            </a:fld>
            <a:endParaRPr lang="de-DE"/>
          </a:p>
        </p:txBody>
      </p:sp>
    </p:spTree>
    <p:extLst>
      <p:ext uri="{BB962C8B-B14F-4D97-AF65-F5344CB8AC3E}">
        <p14:creationId xmlns:p14="http://schemas.microsoft.com/office/powerpoint/2010/main" val="1950209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552B-8482-5004-2F52-716FA918192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5D7362-0074-E691-3DA6-D832BE63BF1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8F3A7F-1D48-E166-FF43-D30830C9B94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ED73FAF-9132-449A-0D6E-7D163C09D29E}"/>
              </a:ext>
            </a:extLst>
          </p:cNvPr>
          <p:cNvSpPr>
            <a:spLocks noGrp="1"/>
          </p:cNvSpPr>
          <p:nvPr>
            <p:ph type="sldNum" sz="quarter" idx="5"/>
          </p:nvPr>
        </p:nvSpPr>
        <p:spPr/>
        <p:txBody>
          <a:bodyPr/>
          <a:lstStyle/>
          <a:p>
            <a:fld id="{E18EB802-3381-E44D-9039-8F498DF131C4}" type="slidenum">
              <a:rPr lang="de-DE" smtClean="0"/>
              <a:t>7</a:t>
            </a:fld>
            <a:endParaRPr lang="de-DE"/>
          </a:p>
        </p:txBody>
      </p:sp>
    </p:spTree>
    <p:extLst>
      <p:ext uri="{BB962C8B-B14F-4D97-AF65-F5344CB8AC3E}">
        <p14:creationId xmlns:p14="http://schemas.microsoft.com/office/powerpoint/2010/main" val="1995496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64578-ED85-D8DF-CD60-53697E3705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27170C-EBFE-7AB5-8266-65170C7D94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C58317-3C83-4953-98BE-ED931DAFA66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B39138D-FEBC-0BD7-C733-B5FB71AA4FDC}"/>
              </a:ext>
            </a:extLst>
          </p:cNvPr>
          <p:cNvSpPr>
            <a:spLocks noGrp="1"/>
          </p:cNvSpPr>
          <p:nvPr>
            <p:ph type="sldNum" sz="quarter" idx="5"/>
          </p:nvPr>
        </p:nvSpPr>
        <p:spPr/>
        <p:txBody>
          <a:bodyPr/>
          <a:lstStyle/>
          <a:p>
            <a:fld id="{E18EB802-3381-E44D-9039-8F498DF131C4}" type="slidenum">
              <a:rPr lang="de-DE" smtClean="0"/>
              <a:t>8</a:t>
            </a:fld>
            <a:endParaRPr lang="de-DE"/>
          </a:p>
        </p:txBody>
      </p:sp>
    </p:spTree>
    <p:extLst>
      <p:ext uri="{BB962C8B-B14F-4D97-AF65-F5344CB8AC3E}">
        <p14:creationId xmlns:p14="http://schemas.microsoft.com/office/powerpoint/2010/main" val="164407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8EB802-3381-E44D-9039-8F498DF131C4}" type="slidenum">
              <a:rPr lang="de-DE" smtClean="0"/>
              <a:t>9</a:t>
            </a:fld>
            <a:endParaRPr lang="de-DE"/>
          </a:p>
        </p:txBody>
      </p:sp>
    </p:spTree>
    <p:extLst>
      <p:ext uri="{BB962C8B-B14F-4D97-AF65-F5344CB8AC3E}">
        <p14:creationId xmlns:p14="http://schemas.microsoft.com/office/powerpoint/2010/main" val="367516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8EB802-3381-E44D-9039-8F498DF131C4}" type="slidenum">
              <a:rPr lang="de-DE" smtClean="0"/>
              <a:t>10</a:t>
            </a:fld>
            <a:endParaRPr lang="de-DE"/>
          </a:p>
        </p:txBody>
      </p:sp>
    </p:spTree>
    <p:extLst>
      <p:ext uri="{BB962C8B-B14F-4D97-AF65-F5344CB8AC3E}">
        <p14:creationId xmlns:p14="http://schemas.microsoft.com/office/powerpoint/2010/main" val="3115188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81780-D874-5C89-A209-05C919C6E89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A0DA640-9B21-6CB1-3EC4-77CF9B864A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C3ECA17-A907-96CD-EAAE-A4E9F3A214BD}"/>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5" name="Fußzeilenplatzhalter 4">
            <a:extLst>
              <a:ext uri="{FF2B5EF4-FFF2-40B4-BE49-F238E27FC236}">
                <a16:creationId xmlns:a16="http://schemas.microsoft.com/office/drawing/2014/main" id="{5CD68768-C735-7813-4E53-57C05B8DEE5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63A5613-EF3F-9D43-F9E0-52FDC395AB65}"/>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205729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37FAD-B905-2EB9-0F3E-86E432E3BA7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DB0D71A-56BE-59D4-809C-8C0B6A8D37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4D9F0D-2EA5-F74A-DBD0-725510C4FCAF}"/>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5" name="Fußzeilenplatzhalter 4">
            <a:extLst>
              <a:ext uri="{FF2B5EF4-FFF2-40B4-BE49-F238E27FC236}">
                <a16:creationId xmlns:a16="http://schemas.microsoft.com/office/drawing/2014/main" id="{AED79FC8-BA00-014A-82AF-B3C0BA1BFA8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80FA36B-013C-1BC4-3CE1-C073916A29C8}"/>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406161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83B98C7-568E-8715-FACC-3D87D8EB4CC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26486FF-C486-D4E3-7D29-13ADE5BFC2E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134D17-FDFF-63A9-6D41-25B0BD896DE4}"/>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5" name="Fußzeilenplatzhalter 4">
            <a:extLst>
              <a:ext uri="{FF2B5EF4-FFF2-40B4-BE49-F238E27FC236}">
                <a16:creationId xmlns:a16="http://schemas.microsoft.com/office/drawing/2014/main" id="{1B77BD5D-C83E-31D4-37D4-0BBCA499B8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FC3E23-035A-7E2F-A1DC-D2CE90B69CE4}"/>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215297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44A1A-07B3-C957-5A54-326E7AE25ED3}"/>
              </a:ext>
            </a:extLst>
          </p:cNvPr>
          <p:cNvSpPr>
            <a:spLocks noGrp="1"/>
          </p:cNvSpPr>
          <p:nvPr>
            <p:ph type="title"/>
          </p:nvPr>
        </p:nvSpPr>
        <p:spPr>
          <a:xfrm>
            <a:off x="3012831" y="245856"/>
            <a:ext cx="8907500" cy="533537"/>
          </a:xfrm>
          <a:solidFill>
            <a:srgbClr val="64BC4F"/>
          </a:solidFill>
        </p:spPr>
        <p:txBody>
          <a:bodyPr>
            <a:noAutofit/>
          </a:bodyPr>
          <a:lstStyle>
            <a:lvl1pPr algn="r">
              <a:defRPr sz="3200">
                <a:solidFill>
                  <a:schemeClr val="bg1"/>
                </a:solidFill>
                <a:latin typeface="Skia" panose="02000503020000020004"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CA58A27E-B7EE-F977-421E-A1F2124F465D}"/>
              </a:ext>
            </a:extLst>
          </p:cNvPr>
          <p:cNvSpPr>
            <a:spLocks noGrp="1"/>
          </p:cNvSpPr>
          <p:nvPr>
            <p:ph idx="1" hasCustomPrompt="1"/>
          </p:nvPr>
        </p:nvSpPr>
        <p:spPr>
          <a:xfrm>
            <a:off x="824400" y="1174384"/>
            <a:ext cx="4677508" cy="2350473"/>
          </a:xfrm>
          <a:solidFill>
            <a:srgbClr val="64BC4F"/>
          </a:solidFill>
        </p:spPr>
        <p:txBody>
          <a:bodyPr>
            <a:normAutofit/>
          </a:bodyPr>
          <a:lstStyle>
            <a:lvl1pPr>
              <a:buNone/>
              <a:defRPr sz="2400">
                <a:solidFill>
                  <a:schemeClr val="bg1"/>
                </a:solidFill>
                <a:latin typeface="Skia" panose="02000503020000020004" pitchFamily="2" charset="0"/>
              </a:defRPr>
            </a:lvl1pPr>
            <a:lvl2pPr>
              <a:buNone/>
              <a:defRPr>
                <a:latin typeface="Skia" panose="02000503020000020004" pitchFamily="2" charset="0"/>
              </a:defRPr>
            </a:lvl2pPr>
            <a:lvl3pPr>
              <a:buNone/>
              <a:defRPr>
                <a:latin typeface="Skia" panose="02000503020000020004" pitchFamily="2" charset="0"/>
              </a:defRPr>
            </a:lvl3pPr>
            <a:lvl4pPr>
              <a:buNone/>
              <a:defRPr>
                <a:latin typeface="Skia" panose="02000503020000020004" pitchFamily="2" charset="0"/>
              </a:defRPr>
            </a:lvl4pPr>
            <a:lvl5pPr>
              <a:buNone/>
              <a:defRPr>
                <a:latin typeface="Skia" panose="02000503020000020004" pitchFamily="2" charset="0"/>
              </a:defRPr>
            </a:lvl5pPr>
          </a:lstStyle>
          <a:p>
            <a:pPr lvl="0"/>
            <a:r>
              <a:rPr lang="de-DE" dirty="0"/>
              <a:t>Fünfte Ebene</a:t>
            </a:r>
          </a:p>
        </p:txBody>
      </p:sp>
      <p:pic>
        <p:nvPicPr>
          <p:cNvPr id="9" name="Grafik 8">
            <a:extLst>
              <a:ext uri="{FF2B5EF4-FFF2-40B4-BE49-F238E27FC236}">
                <a16:creationId xmlns:a16="http://schemas.microsoft.com/office/drawing/2014/main" id="{BE1B1C59-28B3-832E-C245-77EEA9C49D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1669" y="367376"/>
            <a:ext cx="1877770" cy="533537"/>
          </a:xfrm>
          <a:prstGeom prst="rect">
            <a:avLst/>
          </a:prstGeom>
        </p:spPr>
      </p:pic>
      <p:sp>
        <p:nvSpPr>
          <p:cNvPr id="10" name="Textfeld 9">
            <a:extLst>
              <a:ext uri="{FF2B5EF4-FFF2-40B4-BE49-F238E27FC236}">
                <a16:creationId xmlns:a16="http://schemas.microsoft.com/office/drawing/2014/main" id="{8300A8C8-B29B-214D-AD61-4794BE2D53BB}"/>
              </a:ext>
            </a:extLst>
          </p:cNvPr>
          <p:cNvSpPr txBox="1"/>
          <p:nvPr userDrawn="1"/>
        </p:nvSpPr>
        <p:spPr>
          <a:xfrm>
            <a:off x="236500" y="93905"/>
            <a:ext cx="2108116" cy="400110"/>
          </a:xfrm>
          <a:prstGeom prst="rect">
            <a:avLst/>
          </a:prstGeom>
          <a:noFill/>
        </p:spPr>
        <p:txBody>
          <a:bodyPr wrap="square" rtlCol="0">
            <a:spAutoFit/>
          </a:bodyPr>
          <a:lstStyle/>
          <a:p>
            <a:r>
              <a:rPr lang="de-DE" sz="2000" dirty="0">
                <a:solidFill>
                  <a:srgbClr val="64BC4F"/>
                </a:solidFill>
              </a:rPr>
              <a:t>Konstruktion mit</a:t>
            </a:r>
          </a:p>
        </p:txBody>
      </p:sp>
      <p:pic>
        <p:nvPicPr>
          <p:cNvPr id="13" name="Grafik 12">
            <a:extLst>
              <a:ext uri="{FF2B5EF4-FFF2-40B4-BE49-F238E27FC236}">
                <a16:creationId xmlns:a16="http://schemas.microsoft.com/office/drawing/2014/main" id="{5B9BDCC2-3F3F-D64D-E604-DD6341290AA0}"/>
              </a:ext>
            </a:extLst>
          </p:cNvPr>
          <p:cNvPicPr>
            <a:picLocks noChangeAspect="1"/>
          </p:cNvPicPr>
          <p:nvPr userDrawn="1"/>
        </p:nvPicPr>
        <p:blipFill>
          <a:blip r:embed="rId3"/>
          <a:stretch>
            <a:fillRect/>
          </a:stretch>
        </p:blipFill>
        <p:spPr>
          <a:xfrm>
            <a:off x="271669" y="6245082"/>
            <a:ext cx="986692" cy="491083"/>
          </a:xfrm>
          <a:prstGeom prst="rect">
            <a:avLst/>
          </a:prstGeom>
        </p:spPr>
      </p:pic>
      <p:sp>
        <p:nvSpPr>
          <p:cNvPr id="14" name="Textfeld 13">
            <a:extLst>
              <a:ext uri="{FF2B5EF4-FFF2-40B4-BE49-F238E27FC236}">
                <a16:creationId xmlns:a16="http://schemas.microsoft.com/office/drawing/2014/main" id="{CB4FE0C6-7A8B-4EB9-EFF5-B255C08EA57E}"/>
              </a:ext>
            </a:extLst>
          </p:cNvPr>
          <p:cNvSpPr txBox="1"/>
          <p:nvPr userDrawn="1"/>
        </p:nvSpPr>
        <p:spPr>
          <a:xfrm>
            <a:off x="1312985" y="6412523"/>
            <a:ext cx="3552092" cy="369332"/>
          </a:xfrm>
          <a:prstGeom prst="rect">
            <a:avLst/>
          </a:prstGeom>
          <a:noFill/>
        </p:spPr>
        <p:txBody>
          <a:bodyPr wrap="square" rtlCol="0">
            <a:spAutoFit/>
          </a:bodyPr>
          <a:lstStyle/>
          <a:p>
            <a:r>
              <a:rPr lang="de-DE" dirty="0">
                <a:solidFill>
                  <a:srgbClr val="E72459"/>
                </a:solidFill>
                <a:latin typeface="Skia" panose="02000503020000020004" pitchFamily="2" charset="0"/>
              </a:rPr>
              <a:t>Rätselwerkstatt - Makerspace</a:t>
            </a:r>
          </a:p>
        </p:txBody>
      </p:sp>
      <p:cxnSp>
        <p:nvCxnSpPr>
          <p:cNvPr id="16" name="Gerade Verbindung 15">
            <a:extLst>
              <a:ext uri="{FF2B5EF4-FFF2-40B4-BE49-F238E27FC236}">
                <a16:creationId xmlns:a16="http://schemas.microsoft.com/office/drawing/2014/main" id="{7328C949-4126-62E0-961E-0CF11C121D4C}"/>
              </a:ext>
            </a:extLst>
          </p:cNvPr>
          <p:cNvCxnSpPr/>
          <p:nvPr userDrawn="1"/>
        </p:nvCxnSpPr>
        <p:spPr>
          <a:xfrm>
            <a:off x="1395046" y="6412523"/>
            <a:ext cx="10796954" cy="0"/>
          </a:xfrm>
          <a:prstGeom prst="line">
            <a:avLst/>
          </a:prstGeom>
          <a:ln w="22225">
            <a:solidFill>
              <a:srgbClr val="E724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940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3982C-A495-0135-27AE-63C8AD3EE38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C2CB11B-9B19-0141-632F-DE27FD0E25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88A1514-738F-7EEF-2ED3-EC58536F9D87}"/>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5" name="Fußzeilenplatzhalter 4">
            <a:extLst>
              <a:ext uri="{FF2B5EF4-FFF2-40B4-BE49-F238E27FC236}">
                <a16:creationId xmlns:a16="http://schemas.microsoft.com/office/drawing/2014/main" id="{03177585-1C70-0D11-CB11-208F9CDD0C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8BE96C0-F958-C021-C8FB-2AFD1FF1763C}"/>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400678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ED7B3-C38A-2087-E22D-4CA9EEBFDB8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279B569-CEEF-2656-1B70-13BE0E90456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F91634A-39B0-2E5D-1B9E-BD0F94B1A8D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336135B-8305-D6E3-55C3-4E182770C1A9}"/>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6" name="Fußzeilenplatzhalter 5">
            <a:extLst>
              <a:ext uri="{FF2B5EF4-FFF2-40B4-BE49-F238E27FC236}">
                <a16:creationId xmlns:a16="http://schemas.microsoft.com/office/drawing/2014/main" id="{482215E1-1E09-65D7-F99F-5858FB7D95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048A2F3-8312-25E3-B149-3C352890AAB9}"/>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342420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AD456-F4AA-4A60-1561-407A8A3BCBD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41E3021-5D64-6723-911B-FF12B00E90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BBAD0C9-1902-0C7B-CBA9-080BF9A5EED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8EF9C30-B110-3112-4A5C-ECFA4E6214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F212819-411B-9416-5496-7796916CDAB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A7505D1-62D0-B0F9-9DB6-82AE449806C7}"/>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8" name="Fußzeilenplatzhalter 7">
            <a:extLst>
              <a:ext uri="{FF2B5EF4-FFF2-40B4-BE49-F238E27FC236}">
                <a16:creationId xmlns:a16="http://schemas.microsoft.com/office/drawing/2014/main" id="{00E99214-5ED1-68DB-00FD-8B07CF37A16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6645178-BF5A-5E20-BE87-B3D17688A9A8}"/>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43572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7F8EA-395A-AF4F-AE3E-9FBB9862569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4E1F603-3464-F88A-576B-1154012D6F3D}"/>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4" name="Fußzeilenplatzhalter 3">
            <a:extLst>
              <a:ext uri="{FF2B5EF4-FFF2-40B4-BE49-F238E27FC236}">
                <a16:creationId xmlns:a16="http://schemas.microsoft.com/office/drawing/2014/main" id="{C4720537-EFA3-2B45-0937-70BF24C01E6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0B9962-62E9-5FD0-5FEC-B22C645D2872}"/>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3713281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16D8E5E-BB02-50C9-322C-A8970C842F2A}"/>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3" name="Fußzeilenplatzhalter 2">
            <a:extLst>
              <a:ext uri="{FF2B5EF4-FFF2-40B4-BE49-F238E27FC236}">
                <a16:creationId xmlns:a16="http://schemas.microsoft.com/office/drawing/2014/main" id="{3D998D5A-63F5-CED4-54D2-507226D1E00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8503757-9196-1D21-684C-F49A4669F192}"/>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347165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B6690-6B75-BDC9-9DE1-809FFE61991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30C09DF-AA3F-CC88-82C8-969B273862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0EF5608-C451-2B49-7C47-8E9F1D153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092AABE-43DB-69F5-57B4-C2D2516D6A28}"/>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6" name="Fußzeilenplatzhalter 5">
            <a:extLst>
              <a:ext uri="{FF2B5EF4-FFF2-40B4-BE49-F238E27FC236}">
                <a16:creationId xmlns:a16="http://schemas.microsoft.com/office/drawing/2014/main" id="{1970C3C8-70C0-C33B-5017-0D6394B3D8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3154AB0-B40B-3881-67F4-3A265CB571EF}"/>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256831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3709F-0702-9740-C285-399D5A7DDB4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21E5AA-2674-8D0C-929C-962D95BD0E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C079473-BCEB-1A89-8393-93347D343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BC1D354-8637-8C61-AB93-8482C2113F48}"/>
              </a:ext>
            </a:extLst>
          </p:cNvPr>
          <p:cNvSpPr>
            <a:spLocks noGrp="1"/>
          </p:cNvSpPr>
          <p:nvPr>
            <p:ph type="dt" sz="half" idx="10"/>
          </p:nvPr>
        </p:nvSpPr>
        <p:spPr/>
        <p:txBody>
          <a:bodyPr/>
          <a:lstStyle/>
          <a:p>
            <a:fld id="{1BF39705-9771-BA42-9FCA-6232B1AE31AF}" type="datetimeFigureOut">
              <a:rPr lang="de-DE" smtClean="0"/>
              <a:t>05.05.26</a:t>
            </a:fld>
            <a:endParaRPr lang="de-DE"/>
          </a:p>
        </p:txBody>
      </p:sp>
      <p:sp>
        <p:nvSpPr>
          <p:cNvPr id="6" name="Fußzeilenplatzhalter 5">
            <a:extLst>
              <a:ext uri="{FF2B5EF4-FFF2-40B4-BE49-F238E27FC236}">
                <a16:creationId xmlns:a16="http://schemas.microsoft.com/office/drawing/2014/main" id="{D6F5E9C2-81A6-FCF9-78E9-9FE6906EFCE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3500D0F-08B8-036C-3930-B87EB5E69875}"/>
              </a:ext>
            </a:extLst>
          </p:cNvPr>
          <p:cNvSpPr>
            <a:spLocks noGrp="1"/>
          </p:cNvSpPr>
          <p:nvPr>
            <p:ph type="sldNum" sz="quarter" idx="12"/>
          </p:nvPr>
        </p:nvSpPr>
        <p:spPr/>
        <p:txBody>
          <a:bodyPr/>
          <a:lstStyle/>
          <a:p>
            <a:fld id="{4896F1B9-FBCD-C64B-A8CB-E01B415C12E1}" type="slidenum">
              <a:rPr lang="de-DE" smtClean="0"/>
              <a:t>‹Nr.›</a:t>
            </a:fld>
            <a:endParaRPr lang="de-DE"/>
          </a:p>
        </p:txBody>
      </p:sp>
    </p:spTree>
    <p:extLst>
      <p:ext uri="{BB962C8B-B14F-4D97-AF65-F5344CB8AC3E}">
        <p14:creationId xmlns:p14="http://schemas.microsoft.com/office/powerpoint/2010/main" val="378261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4BC4F">
                <a:alpha val="70000"/>
                <a:lumMod val="0"/>
                <a:lumOff val="100000"/>
              </a:srgbClr>
            </a:gs>
            <a:gs pos="99000">
              <a:schemeClr val="tx2">
                <a:lumMod val="10000"/>
                <a:lumOff val="90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1DFA58C-DCC1-C4EF-7C55-4A874D555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513CA65-D288-FF27-040D-EF9E8E92B4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2B37C94-A2BE-D223-A594-89FD13E79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F39705-9771-BA42-9FCA-6232B1AE31AF}" type="datetimeFigureOut">
              <a:rPr lang="de-DE" smtClean="0"/>
              <a:t>05.05.26</a:t>
            </a:fld>
            <a:endParaRPr lang="de-DE"/>
          </a:p>
        </p:txBody>
      </p:sp>
      <p:sp>
        <p:nvSpPr>
          <p:cNvPr id="5" name="Fußzeilenplatzhalter 4">
            <a:extLst>
              <a:ext uri="{FF2B5EF4-FFF2-40B4-BE49-F238E27FC236}">
                <a16:creationId xmlns:a16="http://schemas.microsoft.com/office/drawing/2014/main" id="{72F9D1A0-11D8-A7A8-A1EB-E63B34BC3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30247B41-D1AB-36B6-20F2-B79E6689C7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96F1B9-FBCD-C64B-A8CB-E01B415C12E1}" type="slidenum">
              <a:rPr lang="de-DE" smtClean="0"/>
              <a:t>‹Nr.›</a:t>
            </a:fld>
            <a:endParaRPr lang="de-DE"/>
          </a:p>
        </p:txBody>
      </p:sp>
    </p:spTree>
    <p:extLst>
      <p:ext uri="{BB962C8B-B14F-4D97-AF65-F5344CB8AC3E}">
        <p14:creationId xmlns:p14="http://schemas.microsoft.com/office/powerpoint/2010/main" val="744406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pixabay.com/de/gl%C3%BChbirne-elektrisches-licht-3125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pixabay.com/de/gl%C3%BChbirne-elektrisches-licht-3125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pixabay.com/de/gl%C3%BChbirne-elektrisches-licht-31254/"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pixabay.com/de/gl%C3%BChbirne-elektrisches-licht-31254/"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pixabay.com/de/gl%C3%BChbirne-elektrisches-licht-31254/" TargetMode="External"/><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hyperlink" Target="https://pixabay.com/de/gl%C3%BChbirne-elektrisches-licht-31254/" TargetMode="External"/><Relationship Id="rId3" Type="http://schemas.openxmlformats.org/officeDocument/2006/relationships/image" Target="../media/image48.png"/><Relationship Id="rId7"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pixabay.com/de/gl%C3%BChbirne-elektrisches-licht-3125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zdi-thinklab-bochum.onshape.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cad.onshape.com/documents/4e187c2b2f7f4974f4e2b612/v/04e7ad76e7b3e4008b7632cc/e/8639f00c4f54af50704861a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pixabay.com/de/gl%C3%BChbirne-elektrisches-licht-31254/"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C2E62AEA-B9D4-032C-6D3D-ACC574B39A24}"/>
              </a:ext>
            </a:extLst>
          </p:cNvPr>
          <p:cNvSpPr>
            <a:spLocks noGrp="1"/>
          </p:cNvSpPr>
          <p:nvPr>
            <p:ph type="subTitle" idx="1"/>
          </p:nvPr>
        </p:nvSpPr>
        <p:spPr>
          <a:xfrm>
            <a:off x="1535723" y="1723321"/>
            <a:ext cx="9144000" cy="741362"/>
          </a:xfrm>
        </p:spPr>
        <p:txBody>
          <a:bodyPr>
            <a:normAutofit fontScale="92500"/>
          </a:bodyPr>
          <a:lstStyle/>
          <a:p>
            <a:r>
              <a:rPr lang="de-DE" sz="4800" b="1" dirty="0"/>
              <a:t>Konstruiere deine </a:t>
            </a:r>
            <a:r>
              <a:rPr lang="de-DE" sz="4800" b="1" dirty="0" err="1"/>
              <a:t>Decodierscheibe</a:t>
            </a:r>
            <a:endParaRPr lang="de-DE" sz="4800" b="1" dirty="0"/>
          </a:p>
        </p:txBody>
      </p:sp>
      <p:pic>
        <p:nvPicPr>
          <p:cNvPr id="10" name="Grafik 9">
            <a:extLst>
              <a:ext uri="{FF2B5EF4-FFF2-40B4-BE49-F238E27FC236}">
                <a16:creationId xmlns:a16="http://schemas.microsoft.com/office/drawing/2014/main" id="{0346105A-2BDD-0364-BA0A-283C249D1502}"/>
              </a:ext>
            </a:extLst>
          </p:cNvPr>
          <p:cNvPicPr>
            <a:picLocks noChangeAspect="1"/>
          </p:cNvPicPr>
          <p:nvPr/>
        </p:nvPicPr>
        <p:blipFill>
          <a:blip r:embed="rId2"/>
          <a:stretch>
            <a:fillRect/>
          </a:stretch>
        </p:blipFill>
        <p:spPr>
          <a:xfrm>
            <a:off x="3498563" y="247286"/>
            <a:ext cx="5194875" cy="1476035"/>
          </a:xfrm>
          <a:prstGeom prst="rect">
            <a:avLst/>
          </a:prstGeom>
        </p:spPr>
      </p:pic>
      <p:pic>
        <p:nvPicPr>
          <p:cNvPr id="14" name="Grafik 13">
            <a:extLst>
              <a:ext uri="{FF2B5EF4-FFF2-40B4-BE49-F238E27FC236}">
                <a16:creationId xmlns:a16="http://schemas.microsoft.com/office/drawing/2014/main" id="{6E23CE94-3BDE-D84F-43E4-72C4A0A3838C}"/>
              </a:ext>
            </a:extLst>
          </p:cNvPr>
          <p:cNvPicPr>
            <a:picLocks noChangeAspect="1"/>
          </p:cNvPicPr>
          <p:nvPr/>
        </p:nvPicPr>
        <p:blipFill>
          <a:blip r:embed="rId3"/>
          <a:stretch>
            <a:fillRect/>
          </a:stretch>
        </p:blipFill>
        <p:spPr>
          <a:xfrm>
            <a:off x="4252348" y="4804597"/>
            <a:ext cx="3687304" cy="1835196"/>
          </a:xfrm>
          <a:prstGeom prst="rect">
            <a:avLst/>
          </a:prstGeom>
        </p:spPr>
      </p:pic>
    </p:spTree>
    <p:extLst>
      <p:ext uri="{BB962C8B-B14F-4D97-AF65-F5344CB8AC3E}">
        <p14:creationId xmlns:p14="http://schemas.microsoft.com/office/powerpoint/2010/main" val="2891651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57980AB5-9C3D-EA8A-0DFA-FED2D98064E2}"/>
              </a:ext>
            </a:extLst>
          </p:cNvPr>
          <p:cNvPicPr>
            <a:picLocks noChangeAspect="1"/>
          </p:cNvPicPr>
          <p:nvPr/>
        </p:nvPicPr>
        <p:blipFill>
          <a:blip r:embed="rId3"/>
          <a:stretch>
            <a:fillRect/>
          </a:stretch>
        </p:blipFill>
        <p:spPr>
          <a:xfrm>
            <a:off x="5455542" y="1098326"/>
            <a:ext cx="5753559" cy="5209816"/>
          </a:xfrm>
          <a:prstGeom prst="rect">
            <a:avLst/>
          </a:prstGeom>
        </p:spPr>
      </p:pic>
      <p:sp>
        <p:nvSpPr>
          <p:cNvPr id="2" name="Titel 1">
            <a:extLst>
              <a:ext uri="{FF2B5EF4-FFF2-40B4-BE49-F238E27FC236}">
                <a16:creationId xmlns:a16="http://schemas.microsoft.com/office/drawing/2014/main" id="{FDACAC3F-A272-5644-832B-32702C4B8731}"/>
              </a:ext>
            </a:extLst>
          </p:cNvPr>
          <p:cNvSpPr>
            <a:spLocks noGrp="1"/>
          </p:cNvSpPr>
          <p:nvPr>
            <p:ph type="title"/>
          </p:nvPr>
        </p:nvSpPr>
        <p:spPr/>
        <p:txBody>
          <a:bodyPr/>
          <a:lstStyle/>
          <a:p>
            <a:r>
              <a:rPr lang="de-DE" b="1" dirty="0"/>
              <a:t>Große Scheibe erstellen</a:t>
            </a:r>
            <a:endParaRPr lang="de-DE" dirty="0"/>
          </a:p>
        </p:txBody>
      </p:sp>
      <p:sp>
        <p:nvSpPr>
          <p:cNvPr id="4" name="Rechteck 3">
            <a:extLst>
              <a:ext uri="{FF2B5EF4-FFF2-40B4-BE49-F238E27FC236}">
                <a16:creationId xmlns:a16="http://schemas.microsoft.com/office/drawing/2014/main" id="{96FB1580-3898-0A5B-4AE3-9053FCEB7B5A}"/>
              </a:ext>
            </a:extLst>
          </p:cNvPr>
          <p:cNvSpPr/>
          <p:nvPr/>
        </p:nvSpPr>
        <p:spPr>
          <a:xfrm>
            <a:off x="804222" y="1157351"/>
            <a:ext cx="4221072" cy="1274403"/>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b="1" dirty="0"/>
              <a:t>Skizze aktivieren:</a:t>
            </a:r>
            <a:br>
              <a:rPr lang="de-DE" b="1" dirty="0"/>
            </a:br>
            <a:r>
              <a:rPr lang="de-DE" dirty="0"/>
              <a:t>Doppelklick auf die erstellte leere Skizze.</a:t>
            </a:r>
          </a:p>
          <a:p>
            <a:r>
              <a:rPr lang="de-DE" dirty="0"/>
              <a:t>Oben erscheint die Werkzeugleiste mit Zeichenwerkzeugen.</a:t>
            </a:r>
          </a:p>
          <a:p>
            <a:endParaRPr lang="de-DE" dirty="0"/>
          </a:p>
        </p:txBody>
      </p:sp>
      <p:sp>
        <p:nvSpPr>
          <p:cNvPr id="5" name="Rechteck 4">
            <a:extLst>
              <a:ext uri="{FF2B5EF4-FFF2-40B4-BE49-F238E27FC236}">
                <a16:creationId xmlns:a16="http://schemas.microsoft.com/office/drawing/2014/main" id="{F8629532-C13E-1AA9-0F63-2A560D25C9A6}"/>
              </a:ext>
            </a:extLst>
          </p:cNvPr>
          <p:cNvSpPr/>
          <p:nvPr/>
        </p:nvSpPr>
        <p:spPr>
          <a:xfrm>
            <a:off x="804222" y="2889620"/>
            <a:ext cx="4221072" cy="71429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dirty="0"/>
              <a:t>Klicke auf das Kreiswerkzeug und wähle </a:t>
            </a:r>
            <a:r>
              <a:rPr lang="de-DE" dirty="0" err="1"/>
              <a:t>Mittelpunktskreis</a:t>
            </a:r>
            <a:r>
              <a:rPr lang="de-DE" dirty="0"/>
              <a:t>.</a:t>
            </a:r>
          </a:p>
        </p:txBody>
      </p:sp>
      <p:sp>
        <p:nvSpPr>
          <p:cNvPr id="9" name="Oval 8">
            <a:extLst>
              <a:ext uri="{FF2B5EF4-FFF2-40B4-BE49-F238E27FC236}">
                <a16:creationId xmlns:a16="http://schemas.microsoft.com/office/drawing/2014/main" id="{1993DC77-C44D-0D18-33D8-09D9061E455D}"/>
              </a:ext>
            </a:extLst>
          </p:cNvPr>
          <p:cNvSpPr/>
          <p:nvPr/>
        </p:nvSpPr>
        <p:spPr>
          <a:xfrm>
            <a:off x="252551" y="114330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10" name="Oval 9">
            <a:extLst>
              <a:ext uri="{FF2B5EF4-FFF2-40B4-BE49-F238E27FC236}">
                <a16:creationId xmlns:a16="http://schemas.microsoft.com/office/drawing/2014/main" id="{85160A1A-5B62-9163-E0ED-F96573CA19EF}"/>
              </a:ext>
            </a:extLst>
          </p:cNvPr>
          <p:cNvSpPr/>
          <p:nvPr/>
        </p:nvSpPr>
        <p:spPr>
          <a:xfrm>
            <a:off x="252551" y="2889620"/>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cxnSp>
        <p:nvCxnSpPr>
          <p:cNvPr id="11" name="Gerade Verbindung mit Pfeil 10">
            <a:extLst>
              <a:ext uri="{FF2B5EF4-FFF2-40B4-BE49-F238E27FC236}">
                <a16:creationId xmlns:a16="http://schemas.microsoft.com/office/drawing/2014/main" id="{B55930E4-395E-9F4E-411C-2CB54EEA607E}"/>
              </a:ext>
            </a:extLst>
          </p:cNvPr>
          <p:cNvCxnSpPr>
            <a:cxnSpLocks/>
          </p:cNvCxnSpPr>
          <p:nvPr/>
        </p:nvCxnSpPr>
        <p:spPr>
          <a:xfrm>
            <a:off x="4965700" y="1688123"/>
            <a:ext cx="828582" cy="1457923"/>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E5F913CB-77B4-BB45-D860-1DA97400C855}"/>
              </a:ext>
            </a:extLst>
          </p:cNvPr>
          <p:cNvCxnSpPr>
            <a:cxnSpLocks/>
          </p:cNvCxnSpPr>
          <p:nvPr/>
        </p:nvCxnSpPr>
        <p:spPr>
          <a:xfrm flipV="1">
            <a:off x="5025294" y="1769319"/>
            <a:ext cx="1711837" cy="500505"/>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12" name="Grafik 11">
            <a:extLst>
              <a:ext uri="{FF2B5EF4-FFF2-40B4-BE49-F238E27FC236}">
                <a16:creationId xmlns:a16="http://schemas.microsoft.com/office/drawing/2014/main" id="{B1EF23CB-A33D-FEA8-4CAC-92448B5ADC75}"/>
              </a:ext>
            </a:extLst>
          </p:cNvPr>
          <p:cNvPicPr>
            <a:picLocks noChangeAspect="1"/>
          </p:cNvPicPr>
          <p:nvPr/>
        </p:nvPicPr>
        <p:blipFill>
          <a:blip r:embed="rId4"/>
          <a:stretch>
            <a:fillRect/>
          </a:stretch>
        </p:blipFill>
        <p:spPr>
          <a:xfrm>
            <a:off x="6926990" y="1823051"/>
            <a:ext cx="1517844" cy="953517"/>
          </a:xfrm>
          <a:prstGeom prst="rect">
            <a:avLst/>
          </a:prstGeom>
        </p:spPr>
      </p:pic>
      <p:cxnSp>
        <p:nvCxnSpPr>
          <p:cNvPr id="25" name="Gerade Verbindung mit Pfeil 24">
            <a:extLst>
              <a:ext uri="{FF2B5EF4-FFF2-40B4-BE49-F238E27FC236}">
                <a16:creationId xmlns:a16="http://schemas.microsoft.com/office/drawing/2014/main" id="{ABA6AD7F-8701-AE70-1642-7B24A13D636D}"/>
              </a:ext>
            </a:extLst>
          </p:cNvPr>
          <p:cNvCxnSpPr>
            <a:cxnSpLocks/>
          </p:cNvCxnSpPr>
          <p:nvPr/>
        </p:nvCxnSpPr>
        <p:spPr>
          <a:xfrm flipV="1">
            <a:off x="4992305" y="2137353"/>
            <a:ext cx="2385454" cy="1152991"/>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
        <p:nvSpPr>
          <p:cNvPr id="26" name="Rechteck 25">
            <a:extLst>
              <a:ext uri="{FF2B5EF4-FFF2-40B4-BE49-F238E27FC236}">
                <a16:creationId xmlns:a16="http://schemas.microsoft.com/office/drawing/2014/main" id="{6BA70965-4C70-3689-91C1-2EF1E6CE0D18}"/>
              </a:ext>
            </a:extLst>
          </p:cNvPr>
          <p:cNvSpPr/>
          <p:nvPr/>
        </p:nvSpPr>
        <p:spPr>
          <a:xfrm>
            <a:off x="804222" y="5192105"/>
            <a:ext cx="4221072" cy="67246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dirty="0"/>
              <a:t>Gib ohne zu klicken das </a:t>
            </a:r>
            <a:r>
              <a:rPr lang="de-DE" b="1" dirty="0"/>
              <a:t>Maß 130</a:t>
            </a:r>
            <a:r>
              <a:rPr lang="de-DE" dirty="0"/>
              <a:t> ein und drücke Enter.</a:t>
            </a:r>
          </a:p>
        </p:txBody>
      </p:sp>
      <p:sp>
        <p:nvSpPr>
          <p:cNvPr id="27" name="Oval 26">
            <a:extLst>
              <a:ext uri="{FF2B5EF4-FFF2-40B4-BE49-F238E27FC236}">
                <a16:creationId xmlns:a16="http://schemas.microsoft.com/office/drawing/2014/main" id="{CF062B1E-AA47-00F6-B72E-D20FEA089234}"/>
              </a:ext>
            </a:extLst>
          </p:cNvPr>
          <p:cNvSpPr/>
          <p:nvPr/>
        </p:nvSpPr>
        <p:spPr>
          <a:xfrm>
            <a:off x="252551" y="5192105"/>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4</a:t>
            </a:r>
          </a:p>
        </p:txBody>
      </p:sp>
      <p:pic>
        <p:nvPicPr>
          <p:cNvPr id="28" name="Grafik 27">
            <a:extLst>
              <a:ext uri="{FF2B5EF4-FFF2-40B4-BE49-F238E27FC236}">
                <a16:creationId xmlns:a16="http://schemas.microsoft.com/office/drawing/2014/main" id="{43EDF492-EFB7-1540-7504-D0C1EAF62577}"/>
              </a:ext>
            </a:extLst>
          </p:cNvPr>
          <p:cNvPicPr>
            <a:picLocks noChangeAspect="1"/>
          </p:cNvPicPr>
          <p:nvPr/>
        </p:nvPicPr>
        <p:blipFill>
          <a:blip r:embed="rId5"/>
          <a:stretch>
            <a:fillRect/>
          </a:stretch>
        </p:blipFill>
        <p:spPr>
          <a:xfrm>
            <a:off x="6595409" y="4583083"/>
            <a:ext cx="1742344" cy="1695147"/>
          </a:xfrm>
          <a:prstGeom prst="rect">
            <a:avLst/>
          </a:prstGeom>
        </p:spPr>
      </p:pic>
      <p:cxnSp>
        <p:nvCxnSpPr>
          <p:cNvPr id="18" name="Gerade Verbindung mit Pfeil 17">
            <a:extLst>
              <a:ext uri="{FF2B5EF4-FFF2-40B4-BE49-F238E27FC236}">
                <a16:creationId xmlns:a16="http://schemas.microsoft.com/office/drawing/2014/main" id="{92AED4AE-1805-EF26-2D35-CFD4EA54D8D6}"/>
              </a:ext>
            </a:extLst>
          </p:cNvPr>
          <p:cNvCxnSpPr>
            <a:cxnSpLocks/>
            <a:stCxn id="26" idx="3"/>
          </p:cNvCxnSpPr>
          <p:nvPr/>
        </p:nvCxnSpPr>
        <p:spPr>
          <a:xfrm>
            <a:off x="5025294" y="5528335"/>
            <a:ext cx="2181888" cy="101346"/>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
        <p:nvSpPr>
          <p:cNvPr id="31" name="Rechteck 30">
            <a:extLst>
              <a:ext uri="{FF2B5EF4-FFF2-40B4-BE49-F238E27FC236}">
                <a16:creationId xmlns:a16="http://schemas.microsoft.com/office/drawing/2014/main" id="{80D482A4-0AB2-31E8-65B7-370562C72E0E}"/>
              </a:ext>
            </a:extLst>
          </p:cNvPr>
          <p:cNvSpPr/>
          <p:nvPr/>
        </p:nvSpPr>
        <p:spPr>
          <a:xfrm>
            <a:off x="804222" y="4061778"/>
            <a:ext cx="4221072" cy="67246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dirty="0"/>
              <a:t>Klick auf den Ursprung (Mittelpunkt), mit der Maus ziehen, erneut klicken.</a:t>
            </a:r>
          </a:p>
        </p:txBody>
      </p:sp>
      <p:sp>
        <p:nvSpPr>
          <p:cNvPr id="32" name="Oval 31">
            <a:extLst>
              <a:ext uri="{FF2B5EF4-FFF2-40B4-BE49-F238E27FC236}">
                <a16:creationId xmlns:a16="http://schemas.microsoft.com/office/drawing/2014/main" id="{3BE9A0FA-A664-8466-BB8B-116E4D186A8D}"/>
              </a:ext>
            </a:extLst>
          </p:cNvPr>
          <p:cNvSpPr/>
          <p:nvPr/>
        </p:nvSpPr>
        <p:spPr>
          <a:xfrm>
            <a:off x="252551" y="406177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cxnSp>
        <p:nvCxnSpPr>
          <p:cNvPr id="37" name="Gerade Verbindung mit Pfeil 36">
            <a:extLst>
              <a:ext uri="{FF2B5EF4-FFF2-40B4-BE49-F238E27FC236}">
                <a16:creationId xmlns:a16="http://schemas.microsoft.com/office/drawing/2014/main" id="{9D0E1E17-438A-EEE3-A0C1-FEA0E13D5248}"/>
              </a:ext>
            </a:extLst>
          </p:cNvPr>
          <p:cNvCxnSpPr>
            <a:cxnSpLocks/>
            <a:stCxn id="31" idx="3"/>
          </p:cNvCxnSpPr>
          <p:nvPr/>
        </p:nvCxnSpPr>
        <p:spPr>
          <a:xfrm>
            <a:off x="5025294" y="4398008"/>
            <a:ext cx="2352465" cy="97492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40" name="Grafik 39">
            <a:extLst>
              <a:ext uri="{FF2B5EF4-FFF2-40B4-BE49-F238E27FC236}">
                <a16:creationId xmlns:a16="http://schemas.microsoft.com/office/drawing/2014/main" id="{21193583-9692-4F43-53B5-C8C5A4BCA301}"/>
              </a:ext>
            </a:extLst>
          </p:cNvPr>
          <p:cNvPicPr>
            <a:picLocks noChangeAspect="1"/>
          </p:cNvPicPr>
          <p:nvPr/>
        </p:nvPicPr>
        <p:blipFill>
          <a:blip r:embed="rId6"/>
          <a:stretch>
            <a:fillRect/>
          </a:stretch>
        </p:blipFill>
        <p:spPr>
          <a:xfrm rot="1477829">
            <a:off x="7766489" y="5711529"/>
            <a:ext cx="398731" cy="395831"/>
          </a:xfrm>
          <a:prstGeom prst="rect">
            <a:avLst/>
          </a:prstGeom>
        </p:spPr>
      </p:pic>
    </p:spTree>
    <p:extLst>
      <p:ext uri="{BB962C8B-B14F-4D97-AF65-F5344CB8AC3E}">
        <p14:creationId xmlns:p14="http://schemas.microsoft.com/office/powerpoint/2010/main" val="28329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F6930-A2DC-4B82-29C5-94EDFDF0A7C4}"/>
              </a:ext>
            </a:extLst>
          </p:cNvPr>
          <p:cNvSpPr>
            <a:spLocks noGrp="1"/>
          </p:cNvSpPr>
          <p:nvPr>
            <p:ph type="title"/>
          </p:nvPr>
        </p:nvSpPr>
        <p:spPr/>
        <p:txBody>
          <a:bodyPr/>
          <a:lstStyle/>
          <a:p>
            <a:r>
              <a:rPr lang="de-DE" sz="2800" b="1" dirty="0"/>
              <a:t>Linear austragen</a:t>
            </a:r>
            <a:endParaRPr lang="de-DE" sz="2800" dirty="0"/>
          </a:p>
        </p:txBody>
      </p:sp>
      <p:sp>
        <p:nvSpPr>
          <p:cNvPr id="4" name="Rechteck 3">
            <a:extLst>
              <a:ext uri="{FF2B5EF4-FFF2-40B4-BE49-F238E27FC236}">
                <a16:creationId xmlns:a16="http://schemas.microsoft.com/office/drawing/2014/main" id="{679E01C4-ED4E-2B86-4587-D384F822C72E}"/>
              </a:ext>
            </a:extLst>
          </p:cNvPr>
          <p:cNvSpPr/>
          <p:nvPr/>
        </p:nvSpPr>
        <p:spPr>
          <a:xfrm>
            <a:off x="784730" y="2015991"/>
            <a:ext cx="4221072" cy="946665"/>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dirty="0"/>
              <a:t>Wähle in der Werkzeugleiste „Linear austragen“ oder verwende den Shortcut „Shift + E“</a:t>
            </a:r>
          </a:p>
          <a:p>
            <a:endParaRPr lang="de-DE" dirty="0"/>
          </a:p>
        </p:txBody>
      </p:sp>
      <p:sp>
        <p:nvSpPr>
          <p:cNvPr id="5" name="Rechteck 4">
            <a:extLst>
              <a:ext uri="{FF2B5EF4-FFF2-40B4-BE49-F238E27FC236}">
                <a16:creationId xmlns:a16="http://schemas.microsoft.com/office/drawing/2014/main" id="{E8DC111A-F092-950E-D23E-A8F6AAFBE5C0}"/>
              </a:ext>
            </a:extLst>
          </p:cNvPr>
          <p:cNvSpPr/>
          <p:nvPr/>
        </p:nvSpPr>
        <p:spPr>
          <a:xfrm>
            <a:off x="784730" y="4748557"/>
            <a:ext cx="4221072" cy="72870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dirty="0"/>
              <a:t>Tiefe auf 5mm einstellen und mit dem Haken im grünen Feld bestätigen</a:t>
            </a:r>
          </a:p>
          <a:p>
            <a:endParaRPr lang="de-DE" dirty="0"/>
          </a:p>
        </p:txBody>
      </p:sp>
      <p:sp>
        <p:nvSpPr>
          <p:cNvPr id="6" name="Oval 5">
            <a:extLst>
              <a:ext uri="{FF2B5EF4-FFF2-40B4-BE49-F238E27FC236}">
                <a16:creationId xmlns:a16="http://schemas.microsoft.com/office/drawing/2014/main" id="{0DC3CAEB-4AE2-2FBA-D401-0D77C625783D}"/>
              </a:ext>
            </a:extLst>
          </p:cNvPr>
          <p:cNvSpPr/>
          <p:nvPr/>
        </p:nvSpPr>
        <p:spPr>
          <a:xfrm>
            <a:off x="275557" y="201599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Oval 6">
            <a:extLst>
              <a:ext uri="{FF2B5EF4-FFF2-40B4-BE49-F238E27FC236}">
                <a16:creationId xmlns:a16="http://schemas.microsoft.com/office/drawing/2014/main" id="{20778B00-FDCE-44C6-B354-B880F949D6F1}"/>
              </a:ext>
            </a:extLst>
          </p:cNvPr>
          <p:cNvSpPr/>
          <p:nvPr/>
        </p:nvSpPr>
        <p:spPr>
          <a:xfrm>
            <a:off x="275557" y="471297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8" name="Grafik 7">
            <a:extLst>
              <a:ext uri="{FF2B5EF4-FFF2-40B4-BE49-F238E27FC236}">
                <a16:creationId xmlns:a16="http://schemas.microsoft.com/office/drawing/2014/main" id="{4C042AEF-155A-2F52-967E-3A60034B992C}"/>
              </a:ext>
            </a:extLst>
          </p:cNvPr>
          <p:cNvPicPr>
            <a:picLocks noChangeAspect="1"/>
          </p:cNvPicPr>
          <p:nvPr/>
        </p:nvPicPr>
        <p:blipFill>
          <a:blip r:embed="rId2"/>
          <a:stretch>
            <a:fillRect/>
          </a:stretch>
        </p:blipFill>
        <p:spPr>
          <a:xfrm>
            <a:off x="6149965" y="1365709"/>
            <a:ext cx="5257305" cy="4483419"/>
          </a:xfrm>
          <a:prstGeom prst="rect">
            <a:avLst/>
          </a:prstGeom>
        </p:spPr>
      </p:pic>
      <p:cxnSp>
        <p:nvCxnSpPr>
          <p:cNvPr id="10" name="Gerade Verbindung mit Pfeil 9">
            <a:extLst>
              <a:ext uri="{FF2B5EF4-FFF2-40B4-BE49-F238E27FC236}">
                <a16:creationId xmlns:a16="http://schemas.microsoft.com/office/drawing/2014/main" id="{4C4A39F6-7F0F-BC73-D409-B916EE990DD0}"/>
              </a:ext>
            </a:extLst>
          </p:cNvPr>
          <p:cNvCxnSpPr>
            <a:cxnSpLocks/>
            <a:stCxn id="4" idx="3"/>
          </p:cNvCxnSpPr>
          <p:nvPr/>
        </p:nvCxnSpPr>
        <p:spPr>
          <a:xfrm flipV="1">
            <a:off x="5005802" y="1713186"/>
            <a:ext cx="2015108" cy="776138"/>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4" name="Gerade Verbindung mit Pfeil 13">
            <a:extLst>
              <a:ext uri="{FF2B5EF4-FFF2-40B4-BE49-F238E27FC236}">
                <a16:creationId xmlns:a16="http://schemas.microsoft.com/office/drawing/2014/main" id="{954E34DF-C81E-8690-D591-368E5EE68C03}"/>
              </a:ext>
            </a:extLst>
          </p:cNvPr>
          <p:cNvCxnSpPr>
            <a:cxnSpLocks/>
          </p:cNvCxnSpPr>
          <p:nvPr/>
        </p:nvCxnSpPr>
        <p:spPr>
          <a:xfrm flipV="1">
            <a:off x="5005802" y="4624552"/>
            <a:ext cx="1479081" cy="307081"/>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3" name="Gerade Verbindung mit Pfeil 2">
            <a:extLst>
              <a:ext uri="{FF2B5EF4-FFF2-40B4-BE49-F238E27FC236}">
                <a16:creationId xmlns:a16="http://schemas.microsoft.com/office/drawing/2014/main" id="{9DA772D9-0932-CB88-3BC7-C277F7DC81F9}"/>
              </a:ext>
            </a:extLst>
          </p:cNvPr>
          <p:cNvCxnSpPr>
            <a:cxnSpLocks/>
          </p:cNvCxnSpPr>
          <p:nvPr/>
        </p:nvCxnSpPr>
        <p:spPr>
          <a:xfrm flipV="1">
            <a:off x="4933951" y="3607418"/>
            <a:ext cx="2393124" cy="1144512"/>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71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65CF2-3084-2D1F-A8E6-E3D8584203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1E1DA9-E573-D4EB-7BB8-B2411309C44A}"/>
              </a:ext>
            </a:extLst>
          </p:cNvPr>
          <p:cNvSpPr>
            <a:spLocks noGrp="1"/>
          </p:cNvSpPr>
          <p:nvPr>
            <p:ph type="title"/>
          </p:nvPr>
        </p:nvSpPr>
        <p:spPr>
          <a:xfrm>
            <a:off x="2267712" y="245856"/>
            <a:ext cx="9652619" cy="533537"/>
          </a:xfrm>
        </p:spPr>
        <p:txBody>
          <a:bodyPr/>
          <a:lstStyle/>
          <a:p>
            <a:r>
              <a:rPr lang="de-DE" sz="2800" b="1" dirty="0"/>
              <a:t>In 3D Ansicht– linear austragen</a:t>
            </a:r>
            <a:endParaRPr lang="de-DE" sz="2800" dirty="0"/>
          </a:p>
        </p:txBody>
      </p:sp>
      <p:sp>
        <p:nvSpPr>
          <p:cNvPr id="4" name="Rechteck 3">
            <a:extLst>
              <a:ext uri="{FF2B5EF4-FFF2-40B4-BE49-F238E27FC236}">
                <a16:creationId xmlns:a16="http://schemas.microsoft.com/office/drawing/2014/main" id="{D7A77CC1-1301-AC2E-2EA6-52DC538DA749}"/>
              </a:ext>
            </a:extLst>
          </p:cNvPr>
          <p:cNvSpPr/>
          <p:nvPr/>
        </p:nvSpPr>
        <p:spPr>
          <a:xfrm>
            <a:off x="784730" y="2015991"/>
            <a:ext cx="4221072" cy="1010673"/>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b="1" dirty="0"/>
              <a:t>Um dein Ergebnis zu sehen, klicke auf den „View Cube“ und wähle „isometrisch“</a:t>
            </a:r>
            <a:endParaRPr lang="de-DE" sz="1600" dirty="0"/>
          </a:p>
          <a:p>
            <a:endParaRPr lang="de-DE" dirty="0"/>
          </a:p>
          <a:p>
            <a:endParaRPr lang="de-DE" dirty="0"/>
          </a:p>
        </p:txBody>
      </p:sp>
      <p:sp>
        <p:nvSpPr>
          <p:cNvPr id="5" name="Rechteck 4">
            <a:extLst>
              <a:ext uri="{FF2B5EF4-FFF2-40B4-BE49-F238E27FC236}">
                <a16:creationId xmlns:a16="http://schemas.microsoft.com/office/drawing/2014/main" id="{ED76E3F7-BDB0-C91E-0E85-0E7591C70A9D}"/>
              </a:ext>
            </a:extLst>
          </p:cNvPr>
          <p:cNvSpPr/>
          <p:nvPr/>
        </p:nvSpPr>
        <p:spPr>
          <a:xfrm>
            <a:off x="784730" y="4748557"/>
            <a:ext cx="4221072" cy="1010674"/>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dirty="0"/>
              <a:t>Mit der Tasteneingabe N kommst du wieder in den Skizzenmodus (die Ebene „Top“ muss ausgewählt sein.)</a:t>
            </a:r>
            <a:endParaRPr lang="de-DE" sz="1600" dirty="0"/>
          </a:p>
          <a:p>
            <a:endParaRPr lang="de-DE" dirty="0"/>
          </a:p>
          <a:p>
            <a:endParaRPr lang="de-DE" dirty="0"/>
          </a:p>
        </p:txBody>
      </p:sp>
      <p:sp>
        <p:nvSpPr>
          <p:cNvPr id="6" name="Oval 5">
            <a:extLst>
              <a:ext uri="{FF2B5EF4-FFF2-40B4-BE49-F238E27FC236}">
                <a16:creationId xmlns:a16="http://schemas.microsoft.com/office/drawing/2014/main" id="{4CB12F58-15EE-88F7-4260-016DF8E9BD54}"/>
              </a:ext>
            </a:extLst>
          </p:cNvPr>
          <p:cNvSpPr/>
          <p:nvPr/>
        </p:nvSpPr>
        <p:spPr>
          <a:xfrm>
            <a:off x="275557" y="201599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Oval 6">
            <a:extLst>
              <a:ext uri="{FF2B5EF4-FFF2-40B4-BE49-F238E27FC236}">
                <a16:creationId xmlns:a16="http://schemas.microsoft.com/office/drawing/2014/main" id="{09A67A6B-B320-6A11-4A29-9C1229AE10EF}"/>
              </a:ext>
            </a:extLst>
          </p:cNvPr>
          <p:cNvSpPr/>
          <p:nvPr/>
        </p:nvSpPr>
        <p:spPr>
          <a:xfrm>
            <a:off x="275557" y="471297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3" name="Grafik 2">
            <a:extLst>
              <a:ext uri="{FF2B5EF4-FFF2-40B4-BE49-F238E27FC236}">
                <a16:creationId xmlns:a16="http://schemas.microsoft.com/office/drawing/2014/main" id="{188E9E7D-6D3F-B882-4B3C-F0D08F8E3649}"/>
              </a:ext>
            </a:extLst>
          </p:cNvPr>
          <p:cNvPicPr>
            <a:picLocks noChangeAspect="1"/>
          </p:cNvPicPr>
          <p:nvPr/>
        </p:nvPicPr>
        <p:blipFill>
          <a:blip r:embed="rId2"/>
          <a:srcRect l="35974"/>
          <a:stretch>
            <a:fillRect/>
          </a:stretch>
        </p:blipFill>
        <p:spPr>
          <a:xfrm>
            <a:off x="5930712" y="1026724"/>
            <a:ext cx="4976398" cy="4804552"/>
          </a:xfrm>
          <a:prstGeom prst="rect">
            <a:avLst/>
          </a:prstGeom>
        </p:spPr>
      </p:pic>
      <p:cxnSp>
        <p:nvCxnSpPr>
          <p:cNvPr id="10" name="Gerade Verbindung mit Pfeil 9">
            <a:extLst>
              <a:ext uri="{FF2B5EF4-FFF2-40B4-BE49-F238E27FC236}">
                <a16:creationId xmlns:a16="http://schemas.microsoft.com/office/drawing/2014/main" id="{805764E9-DF03-84CF-C8FD-33E1C2951176}"/>
              </a:ext>
            </a:extLst>
          </p:cNvPr>
          <p:cNvCxnSpPr>
            <a:cxnSpLocks/>
            <a:stCxn id="4" idx="3"/>
          </p:cNvCxnSpPr>
          <p:nvPr/>
        </p:nvCxnSpPr>
        <p:spPr>
          <a:xfrm flipV="1">
            <a:off x="5005802" y="2346923"/>
            <a:ext cx="5515053" cy="174405"/>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17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04C52-08E6-1340-4E26-13317333A8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8BEFDA-78EB-97F4-3B41-25E9784AA0D3}"/>
              </a:ext>
            </a:extLst>
          </p:cNvPr>
          <p:cNvSpPr>
            <a:spLocks noGrp="1"/>
          </p:cNvSpPr>
          <p:nvPr>
            <p:ph type="title"/>
          </p:nvPr>
        </p:nvSpPr>
        <p:spPr>
          <a:xfrm>
            <a:off x="2265219" y="245856"/>
            <a:ext cx="9655114" cy="533537"/>
          </a:xfrm>
        </p:spPr>
        <p:txBody>
          <a:bodyPr/>
          <a:lstStyle/>
          <a:p>
            <a:r>
              <a:rPr lang="de-DE" sz="2800" b="1" dirty="0"/>
              <a:t>Loch für Verbindung mit 2. Scheibe (1)</a:t>
            </a:r>
            <a:endParaRPr lang="de-DE" sz="2800" dirty="0"/>
          </a:p>
        </p:txBody>
      </p:sp>
      <p:sp>
        <p:nvSpPr>
          <p:cNvPr id="4" name="Rechteck 3">
            <a:extLst>
              <a:ext uri="{FF2B5EF4-FFF2-40B4-BE49-F238E27FC236}">
                <a16:creationId xmlns:a16="http://schemas.microsoft.com/office/drawing/2014/main" id="{55A83C1D-FE8C-BF25-49B4-89C2216D1891}"/>
              </a:ext>
            </a:extLst>
          </p:cNvPr>
          <p:cNvSpPr/>
          <p:nvPr/>
        </p:nvSpPr>
        <p:spPr>
          <a:xfrm>
            <a:off x="812765" y="1158744"/>
            <a:ext cx="4975858" cy="1230229"/>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b="1" dirty="0"/>
              <a:t>Neue Skizze erstellen.</a:t>
            </a:r>
          </a:p>
          <a:p>
            <a:pPr lvl="0"/>
            <a:r>
              <a:rPr lang="de-DE" sz="1600" dirty="0"/>
              <a:t>Name z.B. Mittelloch. Auf den Kreis </a:t>
            </a:r>
            <a:r>
              <a:rPr lang="de-DE" sz="1600" dirty="0" err="1"/>
              <a:t>Scheibe_gross_klicken</a:t>
            </a:r>
            <a:r>
              <a:rPr lang="de-DE" sz="1600" dirty="0"/>
              <a:t> damit der Mittelkreis auf der gleichen Ebene erstellt wird</a:t>
            </a:r>
          </a:p>
          <a:p>
            <a:endParaRPr lang="de-DE" dirty="0"/>
          </a:p>
        </p:txBody>
      </p:sp>
      <p:sp>
        <p:nvSpPr>
          <p:cNvPr id="5" name="Rechteck 4">
            <a:extLst>
              <a:ext uri="{FF2B5EF4-FFF2-40B4-BE49-F238E27FC236}">
                <a16:creationId xmlns:a16="http://schemas.microsoft.com/office/drawing/2014/main" id="{ECF442EF-FBC0-5CE5-078C-718A7FBDB68D}"/>
              </a:ext>
            </a:extLst>
          </p:cNvPr>
          <p:cNvSpPr/>
          <p:nvPr/>
        </p:nvSpPr>
        <p:spPr>
          <a:xfrm>
            <a:off x="757330" y="3873988"/>
            <a:ext cx="4964405" cy="1615133"/>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b="1" dirty="0"/>
              <a:t>Wähle erneut „Mittelpunktkreis“.</a:t>
            </a:r>
          </a:p>
          <a:p>
            <a:r>
              <a:rPr lang="de-DE" sz="1600" dirty="0"/>
              <a:t>Klick wieder auf den Ursprung (Mittelpunkt), mit der Maus ziehen, erneut klicken.</a:t>
            </a:r>
          </a:p>
          <a:p>
            <a:r>
              <a:rPr lang="de-DE" sz="1600" dirty="0"/>
              <a:t>Gib ohne zu klicken das </a:t>
            </a:r>
            <a:r>
              <a:rPr lang="de-DE" sz="1600" b="1" dirty="0"/>
              <a:t>Maß 15mm</a:t>
            </a:r>
            <a:r>
              <a:rPr lang="de-DE" sz="1600" dirty="0"/>
              <a:t> ein und drücke Enter.</a:t>
            </a:r>
          </a:p>
          <a:p>
            <a:pPr lvl="0"/>
            <a:r>
              <a:rPr lang="de-DE" sz="1600" dirty="0"/>
              <a:t>Schließe die Skizze ab (Haken im grünen Feld).</a:t>
            </a:r>
          </a:p>
          <a:p>
            <a:endParaRPr lang="de-DE" sz="1600" dirty="0"/>
          </a:p>
          <a:p>
            <a:pPr lvl="0"/>
            <a:endParaRPr lang="de-DE" sz="1600" b="1" dirty="0"/>
          </a:p>
          <a:p>
            <a:pPr lvl="0"/>
            <a:endParaRPr lang="de-DE" sz="1600" dirty="0"/>
          </a:p>
          <a:p>
            <a:endParaRPr lang="de-DE" dirty="0"/>
          </a:p>
        </p:txBody>
      </p:sp>
      <p:sp>
        <p:nvSpPr>
          <p:cNvPr id="6" name="Oval 5">
            <a:extLst>
              <a:ext uri="{FF2B5EF4-FFF2-40B4-BE49-F238E27FC236}">
                <a16:creationId xmlns:a16="http://schemas.microsoft.com/office/drawing/2014/main" id="{690101D5-A601-ED46-626C-60C244B7FDC9}"/>
              </a:ext>
            </a:extLst>
          </p:cNvPr>
          <p:cNvSpPr/>
          <p:nvPr/>
        </p:nvSpPr>
        <p:spPr>
          <a:xfrm>
            <a:off x="320008" y="114330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Oval 6">
            <a:extLst>
              <a:ext uri="{FF2B5EF4-FFF2-40B4-BE49-F238E27FC236}">
                <a16:creationId xmlns:a16="http://schemas.microsoft.com/office/drawing/2014/main" id="{CF6CF713-4C48-9B14-0172-66F6691FD109}"/>
              </a:ext>
            </a:extLst>
          </p:cNvPr>
          <p:cNvSpPr/>
          <p:nvPr/>
        </p:nvSpPr>
        <p:spPr>
          <a:xfrm>
            <a:off x="253121" y="3900788"/>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10" name="Grafik 9">
            <a:extLst>
              <a:ext uri="{FF2B5EF4-FFF2-40B4-BE49-F238E27FC236}">
                <a16:creationId xmlns:a16="http://schemas.microsoft.com/office/drawing/2014/main" id="{B9BE884F-490E-CBEF-7F55-71B724FB5796}"/>
              </a:ext>
            </a:extLst>
          </p:cNvPr>
          <p:cNvPicPr>
            <a:picLocks noChangeAspect="1"/>
          </p:cNvPicPr>
          <p:nvPr/>
        </p:nvPicPr>
        <p:blipFill>
          <a:blip r:embed="rId2"/>
          <a:stretch>
            <a:fillRect/>
          </a:stretch>
        </p:blipFill>
        <p:spPr>
          <a:xfrm>
            <a:off x="5984328" y="1143301"/>
            <a:ext cx="2147994" cy="1755666"/>
          </a:xfrm>
          <a:prstGeom prst="rect">
            <a:avLst/>
          </a:prstGeom>
        </p:spPr>
      </p:pic>
      <p:cxnSp>
        <p:nvCxnSpPr>
          <p:cNvPr id="23" name="Gerade Verbindung mit Pfeil 22">
            <a:extLst>
              <a:ext uri="{FF2B5EF4-FFF2-40B4-BE49-F238E27FC236}">
                <a16:creationId xmlns:a16="http://schemas.microsoft.com/office/drawing/2014/main" id="{D5378F71-6605-1D87-8EC1-02F8D9DBAC85}"/>
              </a:ext>
            </a:extLst>
          </p:cNvPr>
          <p:cNvCxnSpPr>
            <a:cxnSpLocks/>
          </p:cNvCxnSpPr>
          <p:nvPr/>
        </p:nvCxnSpPr>
        <p:spPr>
          <a:xfrm flipV="1">
            <a:off x="4908331" y="1504383"/>
            <a:ext cx="1629103" cy="7623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32" name="Grafik 31">
            <a:extLst>
              <a:ext uri="{FF2B5EF4-FFF2-40B4-BE49-F238E27FC236}">
                <a16:creationId xmlns:a16="http://schemas.microsoft.com/office/drawing/2014/main" id="{6F574E8F-37FD-DBA5-9FE4-B4A2253753FA}"/>
              </a:ext>
            </a:extLst>
          </p:cNvPr>
          <p:cNvPicPr>
            <a:picLocks noChangeAspect="1"/>
          </p:cNvPicPr>
          <p:nvPr/>
        </p:nvPicPr>
        <p:blipFill>
          <a:blip r:embed="rId3"/>
          <a:stretch>
            <a:fillRect/>
          </a:stretch>
        </p:blipFill>
        <p:spPr>
          <a:xfrm>
            <a:off x="8571746" y="1158744"/>
            <a:ext cx="2636989" cy="1725204"/>
          </a:xfrm>
          <a:prstGeom prst="rect">
            <a:avLst/>
          </a:prstGeom>
        </p:spPr>
      </p:pic>
      <p:cxnSp>
        <p:nvCxnSpPr>
          <p:cNvPr id="20" name="Gerade Verbindung mit Pfeil 19">
            <a:extLst>
              <a:ext uri="{FF2B5EF4-FFF2-40B4-BE49-F238E27FC236}">
                <a16:creationId xmlns:a16="http://schemas.microsoft.com/office/drawing/2014/main" id="{FBF9F2B0-8685-78AF-7504-4C77BCC45B5C}"/>
              </a:ext>
            </a:extLst>
          </p:cNvPr>
          <p:cNvCxnSpPr>
            <a:cxnSpLocks/>
          </p:cNvCxnSpPr>
          <p:nvPr/>
        </p:nvCxnSpPr>
        <p:spPr>
          <a:xfrm>
            <a:off x="4227553" y="1368879"/>
            <a:ext cx="6300404" cy="1161253"/>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Gerade Verbindung mit Pfeil 33">
            <a:extLst>
              <a:ext uri="{FF2B5EF4-FFF2-40B4-BE49-F238E27FC236}">
                <a16:creationId xmlns:a16="http://schemas.microsoft.com/office/drawing/2014/main" id="{06AF4B50-81F8-72D6-9DDE-57938B7CB446}"/>
              </a:ext>
            </a:extLst>
          </p:cNvPr>
          <p:cNvCxnSpPr>
            <a:cxnSpLocks/>
          </p:cNvCxnSpPr>
          <p:nvPr/>
        </p:nvCxnSpPr>
        <p:spPr>
          <a:xfrm flipH="1">
            <a:off x="9516575" y="1949505"/>
            <a:ext cx="735421" cy="77179"/>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pic>
        <p:nvPicPr>
          <p:cNvPr id="37" name="Grafik 36">
            <a:extLst>
              <a:ext uri="{FF2B5EF4-FFF2-40B4-BE49-F238E27FC236}">
                <a16:creationId xmlns:a16="http://schemas.microsoft.com/office/drawing/2014/main" id="{CB97240A-AB62-E383-79CF-CC36B6487D43}"/>
              </a:ext>
            </a:extLst>
          </p:cNvPr>
          <p:cNvPicPr>
            <a:picLocks noChangeAspect="1"/>
          </p:cNvPicPr>
          <p:nvPr/>
        </p:nvPicPr>
        <p:blipFill>
          <a:blip r:embed="rId4"/>
          <a:stretch>
            <a:fillRect/>
          </a:stretch>
        </p:blipFill>
        <p:spPr>
          <a:xfrm>
            <a:off x="6187450" y="3179809"/>
            <a:ext cx="4768592" cy="3135151"/>
          </a:xfrm>
          <a:prstGeom prst="rect">
            <a:avLst/>
          </a:prstGeom>
        </p:spPr>
      </p:pic>
      <p:cxnSp>
        <p:nvCxnSpPr>
          <p:cNvPr id="15" name="Gerade Verbindung mit Pfeil 14">
            <a:extLst>
              <a:ext uri="{FF2B5EF4-FFF2-40B4-BE49-F238E27FC236}">
                <a16:creationId xmlns:a16="http://schemas.microsoft.com/office/drawing/2014/main" id="{5074970A-1209-6316-A9A9-A1C9F4D4AD89}"/>
              </a:ext>
            </a:extLst>
          </p:cNvPr>
          <p:cNvCxnSpPr>
            <a:cxnSpLocks/>
          </p:cNvCxnSpPr>
          <p:nvPr/>
        </p:nvCxnSpPr>
        <p:spPr>
          <a:xfrm flipV="1">
            <a:off x="5271832" y="4823498"/>
            <a:ext cx="3872168" cy="331493"/>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29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rafik 52">
            <a:extLst>
              <a:ext uri="{FF2B5EF4-FFF2-40B4-BE49-F238E27FC236}">
                <a16:creationId xmlns:a16="http://schemas.microsoft.com/office/drawing/2014/main" id="{D31C8735-5F76-FE6D-24CF-D0AF387831BF}"/>
              </a:ext>
            </a:extLst>
          </p:cNvPr>
          <p:cNvPicPr>
            <a:picLocks noChangeAspect="1"/>
          </p:cNvPicPr>
          <p:nvPr/>
        </p:nvPicPr>
        <p:blipFill>
          <a:blip r:embed="rId2"/>
          <a:stretch>
            <a:fillRect/>
          </a:stretch>
        </p:blipFill>
        <p:spPr>
          <a:xfrm>
            <a:off x="6186728" y="997548"/>
            <a:ext cx="4371706" cy="2947420"/>
          </a:xfrm>
          <a:prstGeom prst="rect">
            <a:avLst/>
          </a:prstGeom>
        </p:spPr>
      </p:pic>
      <p:sp>
        <p:nvSpPr>
          <p:cNvPr id="4" name="Rechteck 3">
            <a:extLst>
              <a:ext uri="{FF2B5EF4-FFF2-40B4-BE49-F238E27FC236}">
                <a16:creationId xmlns:a16="http://schemas.microsoft.com/office/drawing/2014/main" id="{C07C883F-4E1A-00C3-99AC-2F308E889619}"/>
              </a:ext>
            </a:extLst>
          </p:cNvPr>
          <p:cNvSpPr/>
          <p:nvPr/>
        </p:nvSpPr>
        <p:spPr>
          <a:xfrm>
            <a:off x="812765" y="933398"/>
            <a:ext cx="4975858" cy="1455576"/>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Wieder</a:t>
            </a:r>
            <a:r>
              <a:rPr lang="de-DE" sz="1600" b="1" dirty="0"/>
              <a:t> „Linear austragen“ </a:t>
            </a:r>
            <a:r>
              <a:rPr lang="de-DE" sz="1600" dirty="0"/>
              <a:t>wählen.</a:t>
            </a:r>
          </a:p>
          <a:p>
            <a:pPr lvl="0"/>
            <a:r>
              <a:rPr lang="de-DE" sz="1600" dirty="0"/>
              <a:t>Einmal auf Skizze „Mittelloch“ klicken (wird dann grau unterlegt.)</a:t>
            </a:r>
          </a:p>
          <a:p>
            <a:pPr lvl="0"/>
            <a:r>
              <a:rPr lang="de-DE" sz="1600" dirty="0"/>
              <a:t>Anschließend auf die Kreisfläche im Mittelkreis klicken, nicht auf die Kreislinie!</a:t>
            </a:r>
          </a:p>
          <a:p>
            <a:endParaRPr lang="de-DE" dirty="0"/>
          </a:p>
        </p:txBody>
      </p:sp>
      <p:sp>
        <p:nvSpPr>
          <p:cNvPr id="5" name="Rechteck 4">
            <a:extLst>
              <a:ext uri="{FF2B5EF4-FFF2-40B4-BE49-F238E27FC236}">
                <a16:creationId xmlns:a16="http://schemas.microsoft.com/office/drawing/2014/main" id="{7D055FAF-A1B8-2DF9-5B65-805AF4F1A90F}"/>
              </a:ext>
            </a:extLst>
          </p:cNvPr>
          <p:cNvSpPr/>
          <p:nvPr/>
        </p:nvSpPr>
        <p:spPr>
          <a:xfrm>
            <a:off x="800610" y="2626559"/>
            <a:ext cx="4964405" cy="1479629"/>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b="1" dirty="0"/>
              <a:t>Im Fenster „Linear austragen“ </a:t>
            </a:r>
            <a:r>
              <a:rPr lang="de-DE" sz="1600" dirty="0"/>
              <a:t>die Option “Entfernen“ </a:t>
            </a:r>
            <a:r>
              <a:rPr lang="de-DE" sz="1600" b="1" dirty="0"/>
              <a:t>wählen.</a:t>
            </a:r>
          </a:p>
          <a:p>
            <a:pPr lvl="0"/>
            <a:r>
              <a:rPr lang="de-DE" sz="1600" dirty="0"/>
              <a:t>Dann </a:t>
            </a:r>
            <a:r>
              <a:rPr lang="de-DE" sz="1600" b="1" dirty="0"/>
              <a:t>„Durch alles“ auswählen. </a:t>
            </a:r>
            <a:r>
              <a:rPr lang="de-DE" sz="1600" dirty="0"/>
              <a:t>(Auswahl kleiner Pfeil rechts neben Standardeinstellung „Blind“.</a:t>
            </a:r>
          </a:p>
          <a:p>
            <a:r>
              <a:rPr lang="de-DE" dirty="0"/>
              <a:t>Bearbeitung abschließen</a:t>
            </a:r>
          </a:p>
          <a:p>
            <a:pPr lvl="0"/>
            <a:endParaRPr lang="de-DE" sz="1600" b="1" dirty="0"/>
          </a:p>
          <a:p>
            <a:endParaRPr lang="de-DE" sz="1600" dirty="0"/>
          </a:p>
          <a:p>
            <a:pPr lvl="0"/>
            <a:endParaRPr lang="de-DE" sz="1600" b="1" dirty="0"/>
          </a:p>
          <a:p>
            <a:pPr lvl="0"/>
            <a:endParaRPr lang="de-DE" sz="1600" dirty="0"/>
          </a:p>
          <a:p>
            <a:endParaRPr lang="de-DE" dirty="0"/>
          </a:p>
        </p:txBody>
      </p:sp>
      <p:sp>
        <p:nvSpPr>
          <p:cNvPr id="6" name="Oval 5">
            <a:extLst>
              <a:ext uri="{FF2B5EF4-FFF2-40B4-BE49-F238E27FC236}">
                <a16:creationId xmlns:a16="http://schemas.microsoft.com/office/drawing/2014/main" id="{308AEEE0-1445-EC97-720D-D7CA1C851B9B}"/>
              </a:ext>
            </a:extLst>
          </p:cNvPr>
          <p:cNvSpPr/>
          <p:nvPr/>
        </p:nvSpPr>
        <p:spPr>
          <a:xfrm>
            <a:off x="296401" y="952855"/>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Oval 6">
            <a:extLst>
              <a:ext uri="{FF2B5EF4-FFF2-40B4-BE49-F238E27FC236}">
                <a16:creationId xmlns:a16="http://schemas.microsoft.com/office/drawing/2014/main" id="{EE23B6E0-21E4-D7A2-DFB7-BD0C82F22E81}"/>
              </a:ext>
            </a:extLst>
          </p:cNvPr>
          <p:cNvSpPr/>
          <p:nvPr/>
        </p:nvSpPr>
        <p:spPr>
          <a:xfrm>
            <a:off x="296401" y="2653359"/>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18" name="Grafik 17" descr="Glühbirne Elektrisches Licht · Kostenlose Vektorgrafik auf ...">
            <a:extLst>
              <a:ext uri="{FF2B5EF4-FFF2-40B4-BE49-F238E27FC236}">
                <a16:creationId xmlns:a16="http://schemas.microsoft.com/office/drawing/2014/main" id="{7066519E-BFE7-3EB8-735D-00E150F51DB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0479362" y="3930696"/>
            <a:ext cx="633993" cy="594368"/>
          </a:xfrm>
          <a:prstGeom prst="rect">
            <a:avLst/>
          </a:prstGeom>
        </p:spPr>
      </p:pic>
      <p:sp>
        <p:nvSpPr>
          <p:cNvPr id="22" name="Oval 21">
            <a:extLst>
              <a:ext uri="{FF2B5EF4-FFF2-40B4-BE49-F238E27FC236}">
                <a16:creationId xmlns:a16="http://schemas.microsoft.com/office/drawing/2014/main" id="{6CF74873-31EF-6385-7AE6-85FCD8ECF6CE}"/>
              </a:ext>
            </a:extLst>
          </p:cNvPr>
          <p:cNvSpPr/>
          <p:nvPr/>
        </p:nvSpPr>
        <p:spPr>
          <a:xfrm>
            <a:off x="296401" y="4343774"/>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sp>
        <p:nvSpPr>
          <p:cNvPr id="27" name="Rechteck 26">
            <a:extLst>
              <a:ext uri="{FF2B5EF4-FFF2-40B4-BE49-F238E27FC236}">
                <a16:creationId xmlns:a16="http://schemas.microsoft.com/office/drawing/2014/main" id="{82583C0F-3380-D16E-6920-7041A4E878F9}"/>
              </a:ext>
            </a:extLst>
          </p:cNvPr>
          <p:cNvSpPr/>
          <p:nvPr/>
        </p:nvSpPr>
        <p:spPr>
          <a:xfrm>
            <a:off x="812765" y="5335984"/>
            <a:ext cx="4964405" cy="854504"/>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dirty="0"/>
              <a:t>So sollte es in der Isometrischen Ansicht aussehen. Durch das Loch in der Mitte werden wird später die kleinere obere Scheibe mit der unteren verbunden. </a:t>
            </a:r>
          </a:p>
          <a:p>
            <a:endParaRPr lang="de-DE" dirty="0"/>
          </a:p>
        </p:txBody>
      </p:sp>
      <p:sp>
        <p:nvSpPr>
          <p:cNvPr id="28" name="Oval 27">
            <a:extLst>
              <a:ext uri="{FF2B5EF4-FFF2-40B4-BE49-F238E27FC236}">
                <a16:creationId xmlns:a16="http://schemas.microsoft.com/office/drawing/2014/main" id="{14C6DBA4-831A-2D32-9A0F-963DB59124E1}"/>
              </a:ext>
            </a:extLst>
          </p:cNvPr>
          <p:cNvSpPr/>
          <p:nvPr/>
        </p:nvSpPr>
        <p:spPr>
          <a:xfrm>
            <a:off x="296401" y="5285884"/>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4</a:t>
            </a:r>
          </a:p>
        </p:txBody>
      </p:sp>
      <p:pic>
        <p:nvPicPr>
          <p:cNvPr id="30" name="Grafik 29">
            <a:extLst>
              <a:ext uri="{FF2B5EF4-FFF2-40B4-BE49-F238E27FC236}">
                <a16:creationId xmlns:a16="http://schemas.microsoft.com/office/drawing/2014/main" id="{0F21BC87-93EE-4CCD-1DDF-03013E7747FE}"/>
              </a:ext>
            </a:extLst>
          </p:cNvPr>
          <p:cNvPicPr>
            <a:picLocks noChangeAspect="1"/>
          </p:cNvPicPr>
          <p:nvPr/>
        </p:nvPicPr>
        <p:blipFill>
          <a:blip r:embed="rId5"/>
          <a:srcRect t="36431"/>
          <a:stretch>
            <a:fillRect/>
          </a:stretch>
        </p:blipFill>
        <p:spPr>
          <a:xfrm>
            <a:off x="6910934" y="7072479"/>
            <a:ext cx="1556825" cy="2311951"/>
          </a:xfrm>
          <a:prstGeom prst="rect">
            <a:avLst/>
          </a:prstGeom>
        </p:spPr>
      </p:pic>
      <p:cxnSp>
        <p:nvCxnSpPr>
          <p:cNvPr id="34" name="Gerade Verbindung mit Pfeil 33">
            <a:extLst>
              <a:ext uri="{FF2B5EF4-FFF2-40B4-BE49-F238E27FC236}">
                <a16:creationId xmlns:a16="http://schemas.microsoft.com/office/drawing/2014/main" id="{E574BC49-BF9C-741F-C192-65B4A27E65CA}"/>
              </a:ext>
            </a:extLst>
          </p:cNvPr>
          <p:cNvCxnSpPr>
            <a:cxnSpLocks/>
          </p:cNvCxnSpPr>
          <p:nvPr/>
        </p:nvCxnSpPr>
        <p:spPr>
          <a:xfrm flipH="1" flipV="1">
            <a:off x="7108767" y="2249310"/>
            <a:ext cx="2004466" cy="180072"/>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40" name="Titel 1">
            <a:extLst>
              <a:ext uri="{FF2B5EF4-FFF2-40B4-BE49-F238E27FC236}">
                <a16:creationId xmlns:a16="http://schemas.microsoft.com/office/drawing/2014/main" id="{614E5F6C-F46B-CD12-279E-31A14DC7A10E}"/>
              </a:ext>
            </a:extLst>
          </p:cNvPr>
          <p:cNvSpPr txBox="1">
            <a:spLocks/>
          </p:cNvSpPr>
          <p:nvPr/>
        </p:nvSpPr>
        <p:spPr>
          <a:xfrm>
            <a:off x="2275609" y="245199"/>
            <a:ext cx="9644723" cy="533537"/>
          </a:xfrm>
          <a:prstGeom prst="rect">
            <a:avLst/>
          </a:prstGeom>
          <a:solidFill>
            <a:srgbClr val="64BC4F"/>
          </a:solidFill>
        </p:spPr>
        <p:txBody>
          <a:bodyPr vert="horz" lIns="91440" tIns="45720" rIns="91440" bIns="45720" rtlCol="0" anchor="ctr">
            <a:noAutofit/>
          </a:bodyPr>
          <a:lstStyle>
            <a:lvl1pPr algn="r" defTabSz="914400" rtl="0" eaLnBrk="1" latinLnBrk="0" hangingPunct="1">
              <a:lnSpc>
                <a:spcPct val="90000"/>
              </a:lnSpc>
              <a:spcBef>
                <a:spcPct val="0"/>
              </a:spcBef>
              <a:buNone/>
              <a:defRPr sz="3200" kern="1200">
                <a:solidFill>
                  <a:schemeClr val="bg1"/>
                </a:solidFill>
                <a:latin typeface="Skia" panose="02000503020000020004" pitchFamily="2" charset="0"/>
                <a:ea typeface="+mj-ea"/>
                <a:cs typeface="+mj-cs"/>
              </a:defRPr>
            </a:lvl1pPr>
          </a:lstStyle>
          <a:p>
            <a:r>
              <a:rPr lang="de-DE" sz="2800" b="1" dirty="0"/>
              <a:t>Loch für Verbindung mit 2. Scheibe (2)</a:t>
            </a:r>
            <a:endParaRPr lang="de-DE" sz="2800" dirty="0"/>
          </a:p>
        </p:txBody>
      </p:sp>
      <p:cxnSp>
        <p:nvCxnSpPr>
          <p:cNvPr id="23" name="Gerade Verbindung mit Pfeil 22">
            <a:extLst>
              <a:ext uri="{FF2B5EF4-FFF2-40B4-BE49-F238E27FC236}">
                <a16:creationId xmlns:a16="http://schemas.microsoft.com/office/drawing/2014/main" id="{2E48B857-E15E-3C44-3886-EE9FFF658E03}"/>
              </a:ext>
            </a:extLst>
          </p:cNvPr>
          <p:cNvCxnSpPr>
            <a:cxnSpLocks/>
          </p:cNvCxnSpPr>
          <p:nvPr/>
        </p:nvCxnSpPr>
        <p:spPr>
          <a:xfrm flipV="1">
            <a:off x="5760469" y="1375498"/>
            <a:ext cx="450637" cy="38972"/>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20" name="Gerade Verbindung mit Pfeil 19">
            <a:extLst>
              <a:ext uri="{FF2B5EF4-FFF2-40B4-BE49-F238E27FC236}">
                <a16:creationId xmlns:a16="http://schemas.microsoft.com/office/drawing/2014/main" id="{00670704-1E3D-8EC0-F4B9-3A6848E35C88}"/>
              </a:ext>
            </a:extLst>
          </p:cNvPr>
          <p:cNvCxnSpPr>
            <a:cxnSpLocks/>
          </p:cNvCxnSpPr>
          <p:nvPr/>
        </p:nvCxnSpPr>
        <p:spPr>
          <a:xfrm flipV="1">
            <a:off x="5743284" y="3118611"/>
            <a:ext cx="388102" cy="93596"/>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
        <p:nvSpPr>
          <p:cNvPr id="47" name="Rechteck 46">
            <a:extLst>
              <a:ext uri="{FF2B5EF4-FFF2-40B4-BE49-F238E27FC236}">
                <a16:creationId xmlns:a16="http://schemas.microsoft.com/office/drawing/2014/main" id="{8EC92639-D43F-9EBC-1634-EE5157F1B7A1}"/>
              </a:ext>
            </a:extLst>
          </p:cNvPr>
          <p:cNvSpPr/>
          <p:nvPr/>
        </p:nvSpPr>
        <p:spPr>
          <a:xfrm>
            <a:off x="796064" y="4343774"/>
            <a:ext cx="4964405" cy="643031"/>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Bearbeitung mit Klick auf den Haken im grünen Feld abschließen.</a:t>
            </a:r>
            <a:endParaRPr lang="de-DE" dirty="0"/>
          </a:p>
        </p:txBody>
      </p:sp>
      <p:cxnSp>
        <p:nvCxnSpPr>
          <p:cNvPr id="15" name="Gerade Verbindung mit Pfeil 14">
            <a:extLst>
              <a:ext uri="{FF2B5EF4-FFF2-40B4-BE49-F238E27FC236}">
                <a16:creationId xmlns:a16="http://schemas.microsoft.com/office/drawing/2014/main" id="{51D97235-E792-5159-DE82-C707E6854539}"/>
              </a:ext>
            </a:extLst>
          </p:cNvPr>
          <p:cNvCxnSpPr>
            <a:cxnSpLocks/>
          </p:cNvCxnSpPr>
          <p:nvPr/>
        </p:nvCxnSpPr>
        <p:spPr>
          <a:xfrm flipV="1">
            <a:off x="5468112" y="2011232"/>
            <a:ext cx="1231754" cy="741112"/>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60" name="Gewinkelte Verbindung 59">
            <a:extLst>
              <a:ext uri="{FF2B5EF4-FFF2-40B4-BE49-F238E27FC236}">
                <a16:creationId xmlns:a16="http://schemas.microsoft.com/office/drawing/2014/main" id="{AB42C49F-FAED-7B54-A87A-DF3FDE30D0FB}"/>
              </a:ext>
            </a:extLst>
          </p:cNvPr>
          <p:cNvCxnSpPr>
            <a:cxnSpLocks/>
            <a:stCxn id="47" idx="3"/>
          </p:cNvCxnSpPr>
          <p:nvPr/>
        </p:nvCxnSpPr>
        <p:spPr>
          <a:xfrm flipV="1">
            <a:off x="5760469" y="1779804"/>
            <a:ext cx="1243004" cy="2885486"/>
          </a:xfrm>
          <a:prstGeom prst="bentConnector2">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65" name="Grafik 64">
            <a:extLst>
              <a:ext uri="{FF2B5EF4-FFF2-40B4-BE49-F238E27FC236}">
                <a16:creationId xmlns:a16="http://schemas.microsoft.com/office/drawing/2014/main" id="{FDCD6E7F-A399-00A9-E2AF-7E9B2A9AFE3F}"/>
              </a:ext>
            </a:extLst>
          </p:cNvPr>
          <p:cNvPicPr>
            <a:picLocks noChangeAspect="1"/>
          </p:cNvPicPr>
          <p:nvPr/>
        </p:nvPicPr>
        <p:blipFill>
          <a:blip r:embed="rId6"/>
          <a:stretch>
            <a:fillRect/>
          </a:stretch>
        </p:blipFill>
        <p:spPr>
          <a:xfrm>
            <a:off x="7453316" y="4024490"/>
            <a:ext cx="2427925" cy="2325073"/>
          </a:xfrm>
          <a:prstGeom prst="rect">
            <a:avLst/>
          </a:prstGeom>
        </p:spPr>
      </p:pic>
      <p:cxnSp>
        <p:nvCxnSpPr>
          <p:cNvPr id="66" name="Gerade Verbindung mit Pfeil 65">
            <a:extLst>
              <a:ext uri="{FF2B5EF4-FFF2-40B4-BE49-F238E27FC236}">
                <a16:creationId xmlns:a16="http://schemas.microsoft.com/office/drawing/2014/main" id="{4053193F-0F45-35CC-8BC6-A918B4BDAC62}"/>
              </a:ext>
            </a:extLst>
          </p:cNvPr>
          <p:cNvCxnSpPr>
            <a:cxnSpLocks/>
          </p:cNvCxnSpPr>
          <p:nvPr/>
        </p:nvCxnSpPr>
        <p:spPr>
          <a:xfrm flipH="1">
            <a:off x="9871405" y="4268839"/>
            <a:ext cx="614322" cy="0"/>
          </a:xfrm>
          <a:prstGeom prst="straightConnector1">
            <a:avLst/>
          </a:prstGeom>
          <a:ln w="2222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Gerade Verbindung mit Pfeil 67">
            <a:extLst>
              <a:ext uri="{FF2B5EF4-FFF2-40B4-BE49-F238E27FC236}">
                <a16:creationId xmlns:a16="http://schemas.microsoft.com/office/drawing/2014/main" id="{7E22D194-B70C-3F6C-10F7-0CCB96F239F6}"/>
              </a:ext>
            </a:extLst>
          </p:cNvPr>
          <p:cNvCxnSpPr>
            <a:cxnSpLocks/>
          </p:cNvCxnSpPr>
          <p:nvPr/>
        </p:nvCxnSpPr>
        <p:spPr>
          <a:xfrm flipH="1">
            <a:off x="9564244" y="4375190"/>
            <a:ext cx="614322" cy="0"/>
          </a:xfrm>
          <a:prstGeom prst="straightConnector1">
            <a:avLst/>
          </a:prstGeom>
          <a:ln w="190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69" name="Gerade Verbindung mit Pfeil 68">
            <a:extLst>
              <a:ext uri="{FF2B5EF4-FFF2-40B4-BE49-F238E27FC236}">
                <a16:creationId xmlns:a16="http://schemas.microsoft.com/office/drawing/2014/main" id="{CB049D36-D8C1-E802-6C4A-1AC7816E4496}"/>
              </a:ext>
            </a:extLst>
          </p:cNvPr>
          <p:cNvCxnSpPr>
            <a:cxnSpLocks/>
          </p:cNvCxnSpPr>
          <p:nvPr/>
        </p:nvCxnSpPr>
        <p:spPr>
          <a:xfrm>
            <a:off x="5768820" y="5730601"/>
            <a:ext cx="2076356" cy="1925"/>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850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3981F3D-A2E1-4097-D432-A6A8148A7FA4}"/>
              </a:ext>
            </a:extLst>
          </p:cNvPr>
          <p:cNvPicPr>
            <a:picLocks noChangeAspect="1"/>
          </p:cNvPicPr>
          <p:nvPr/>
        </p:nvPicPr>
        <p:blipFill>
          <a:blip r:embed="rId2"/>
          <a:stretch>
            <a:fillRect/>
          </a:stretch>
        </p:blipFill>
        <p:spPr>
          <a:xfrm>
            <a:off x="5980964" y="1113601"/>
            <a:ext cx="5862889" cy="4218420"/>
          </a:xfrm>
          <a:prstGeom prst="rect">
            <a:avLst/>
          </a:prstGeom>
        </p:spPr>
      </p:pic>
      <p:sp>
        <p:nvSpPr>
          <p:cNvPr id="2" name="Titel 1">
            <a:extLst>
              <a:ext uri="{FF2B5EF4-FFF2-40B4-BE49-F238E27FC236}">
                <a16:creationId xmlns:a16="http://schemas.microsoft.com/office/drawing/2014/main" id="{7248B768-32E7-5FDB-9DB1-D3F05F819899}"/>
              </a:ext>
            </a:extLst>
          </p:cNvPr>
          <p:cNvSpPr>
            <a:spLocks noGrp="1"/>
          </p:cNvSpPr>
          <p:nvPr>
            <p:ph type="title"/>
          </p:nvPr>
        </p:nvSpPr>
        <p:spPr>
          <a:xfrm>
            <a:off x="3995928" y="245856"/>
            <a:ext cx="7923302" cy="533537"/>
          </a:xfrm>
        </p:spPr>
        <p:txBody>
          <a:bodyPr/>
          <a:lstStyle/>
          <a:p>
            <a:r>
              <a:rPr lang="de-DE" sz="2800" dirty="0"/>
              <a:t>Buchstabenumlauf </a:t>
            </a:r>
          </a:p>
        </p:txBody>
      </p:sp>
      <p:sp>
        <p:nvSpPr>
          <p:cNvPr id="5" name="Rechteck 4">
            <a:extLst>
              <a:ext uri="{FF2B5EF4-FFF2-40B4-BE49-F238E27FC236}">
                <a16:creationId xmlns:a16="http://schemas.microsoft.com/office/drawing/2014/main" id="{D5DB0D04-5761-F647-0033-EDF9E763A587}"/>
              </a:ext>
            </a:extLst>
          </p:cNvPr>
          <p:cNvSpPr/>
          <p:nvPr/>
        </p:nvSpPr>
        <p:spPr>
          <a:xfrm>
            <a:off x="812765" y="1158744"/>
            <a:ext cx="4975858" cy="1324683"/>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Damit das Alphabet gleichmäßig umlaufend am Rand der großen Scheibe sichtbar ist, musst du zunächst einen Umlaufkreis festlegen, der innerhalb der großen Scheibe liegt. Bring die Ansicht wieder auf den Flachmodus (Top klicken und „N“)</a:t>
            </a:r>
            <a:endParaRPr lang="de-DE" sz="1600" b="1" dirty="0"/>
          </a:p>
        </p:txBody>
      </p:sp>
      <p:sp>
        <p:nvSpPr>
          <p:cNvPr id="6" name="Oval 5">
            <a:extLst>
              <a:ext uri="{FF2B5EF4-FFF2-40B4-BE49-F238E27FC236}">
                <a16:creationId xmlns:a16="http://schemas.microsoft.com/office/drawing/2014/main" id="{D702896B-F756-323F-9DDC-401B209E555F}"/>
              </a:ext>
            </a:extLst>
          </p:cNvPr>
          <p:cNvSpPr/>
          <p:nvPr/>
        </p:nvSpPr>
        <p:spPr>
          <a:xfrm>
            <a:off x="320008" y="114330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10" name="Rechteck 9">
            <a:extLst>
              <a:ext uri="{FF2B5EF4-FFF2-40B4-BE49-F238E27FC236}">
                <a16:creationId xmlns:a16="http://schemas.microsoft.com/office/drawing/2014/main" id="{BB6F3F58-0DA7-7737-7BBE-F3B1BD1EE06E}"/>
              </a:ext>
            </a:extLst>
          </p:cNvPr>
          <p:cNvSpPr/>
          <p:nvPr/>
        </p:nvSpPr>
        <p:spPr>
          <a:xfrm>
            <a:off x="812765" y="3007802"/>
            <a:ext cx="4975858" cy="132468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b="1" dirty="0"/>
              <a:t>Erstelle eine neue Skizze „Textumlauf“ .</a:t>
            </a:r>
          </a:p>
          <a:p>
            <a:pPr lvl="0"/>
            <a:r>
              <a:rPr lang="de-DE" sz="1600" dirty="0"/>
              <a:t>Klicke auf die Fläche der großen Scheibe, damit diese zur Skizzenebene wird. Bzw. wird die Oberfläche der Linearen Austragung 1 ausgewählt, also die Oberseite der 5mm Scheibe.</a:t>
            </a:r>
          </a:p>
          <a:p>
            <a:pPr lvl="0"/>
            <a:endParaRPr lang="de-DE" sz="1600" b="1" dirty="0"/>
          </a:p>
        </p:txBody>
      </p:sp>
      <p:sp>
        <p:nvSpPr>
          <p:cNvPr id="12" name="Oval 11">
            <a:extLst>
              <a:ext uri="{FF2B5EF4-FFF2-40B4-BE49-F238E27FC236}">
                <a16:creationId xmlns:a16="http://schemas.microsoft.com/office/drawing/2014/main" id="{EF0F45D4-9FE4-6587-4305-66315EC14080}"/>
              </a:ext>
            </a:extLst>
          </p:cNvPr>
          <p:cNvSpPr/>
          <p:nvPr/>
        </p:nvSpPr>
        <p:spPr>
          <a:xfrm>
            <a:off x="320008" y="301262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sp>
        <p:nvSpPr>
          <p:cNvPr id="23" name="Rechteck 22">
            <a:extLst>
              <a:ext uri="{FF2B5EF4-FFF2-40B4-BE49-F238E27FC236}">
                <a16:creationId xmlns:a16="http://schemas.microsoft.com/office/drawing/2014/main" id="{A0E9D6FC-CE78-7CC8-CBB4-B009CBF9F75D}"/>
              </a:ext>
            </a:extLst>
          </p:cNvPr>
          <p:cNvSpPr/>
          <p:nvPr/>
        </p:nvSpPr>
        <p:spPr>
          <a:xfrm>
            <a:off x="812765" y="4602474"/>
            <a:ext cx="4975858" cy="831971"/>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Wähle nun wieder „Mittelpunktkreis“ und erzeuge einen Kreis mit 110mm.</a:t>
            </a:r>
          </a:p>
          <a:p>
            <a:pPr lvl="0"/>
            <a:r>
              <a:rPr lang="de-DE" sz="1600" dirty="0"/>
              <a:t>Schließe die Skizze ab (Haken im grünen Feld).</a:t>
            </a:r>
          </a:p>
          <a:p>
            <a:pPr lvl="0"/>
            <a:endParaRPr lang="de-DE" sz="1600" b="1" dirty="0"/>
          </a:p>
        </p:txBody>
      </p:sp>
      <p:sp>
        <p:nvSpPr>
          <p:cNvPr id="25" name="Oval 24">
            <a:extLst>
              <a:ext uri="{FF2B5EF4-FFF2-40B4-BE49-F238E27FC236}">
                <a16:creationId xmlns:a16="http://schemas.microsoft.com/office/drawing/2014/main" id="{A89FE502-E60A-0E8A-1B19-058F18E93883}"/>
              </a:ext>
            </a:extLst>
          </p:cNvPr>
          <p:cNvSpPr/>
          <p:nvPr/>
        </p:nvSpPr>
        <p:spPr>
          <a:xfrm>
            <a:off x="320008" y="4587028"/>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grpSp>
        <p:nvGrpSpPr>
          <p:cNvPr id="35" name="Gruppieren 34">
            <a:extLst>
              <a:ext uri="{FF2B5EF4-FFF2-40B4-BE49-F238E27FC236}">
                <a16:creationId xmlns:a16="http://schemas.microsoft.com/office/drawing/2014/main" id="{F0C1227B-9760-32B4-5DD3-70A6A67553B8}"/>
              </a:ext>
            </a:extLst>
          </p:cNvPr>
          <p:cNvGrpSpPr/>
          <p:nvPr/>
        </p:nvGrpSpPr>
        <p:grpSpPr>
          <a:xfrm>
            <a:off x="10186406" y="6670702"/>
            <a:ext cx="633994" cy="804488"/>
            <a:chOff x="11062237" y="6017776"/>
            <a:chExt cx="633994" cy="804488"/>
          </a:xfrm>
        </p:grpSpPr>
        <p:pic>
          <p:nvPicPr>
            <p:cNvPr id="36" name="Grafik 35" descr="Glühbirne Elektrisches Licht · Kostenlose Vektorgrafik auf ...">
              <a:extLst>
                <a:ext uri="{FF2B5EF4-FFF2-40B4-BE49-F238E27FC236}">
                  <a16:creationId xmlns:a16="http://schemas.microsoft.com/office/drawing/2014/main" id="{DBB553B5-37A7-7A50-EC21-97413793BEE9}"/>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1062238" y="6017776"/>
              <a:ext cx="633993" cy="594368"/>
            </a:xfrm>
            <a:prstGeom prst="rect">
              <a:avLst/>
            </a:prstGeom>
          </p:spPr>
        </p:pic>
        <p:sp>
          <p:nvSpPr>
            <p:cNvPr id="37" name="Textfeld 36">
              <a:extLst>
                <a:ext uri="{FF2B5EF4-FFF2-40B4-BE49-F238E27FC236}">
                  <a16:creationId xmlns:a16="http://schemas.microsoft.com/office/drawing/2014/main" id="{4CBACF3E-05D0-0A8B-88C1-EF5C7AB2C9C0}"/>
                </a:ext>
              </a:extLst>
            </p:cNvPr>
            <p:cNvSpPr txBox="1"/>
            <p:nvPr/>
          </p:nvSpPr>
          <p:spPr>
            <a:xfrm>
              <a:off x="11062237" y="6560654"/>
              <a:ext cx="633993" cy="261610"/>
            </a:xfrm>
            <a:prstGeom prst="rect">
              <a:avLst/>
            </a:prstGeom>
            <a:solidFill>
              <a:srgbClr val="FFFF00"/>
            </a:solidFill>
          </p:spPr>
          <p:txBody>
            <a:bodyPr wrap="square" rtlCol="0">
              <a:spAutoFit/>
            </a:bodyPr>
            <a:lstStyle/>
            <a:p>
              <a:r>
                <a:rPr lang="de-DE" sz="1100" dirty="0"/>
                <a:t>KLICK!</a:t>
              </a:r>
            </a:p>
          </p:txBody>
        </p:sp>
      </p:grpSp>
      <p:cxnSp>
        <p:nvCxnSpPr>
          <p:cNvPr id="48" name="Gerade Verbindung mit Pfeil 6">
            <a:extLst>
              <a:ext uri="{FF2B5EF4-FFF2-40B4-BE49-F238E27FC236}">
                <a16:creationId xmlns:a16="http://schemas.microsoft.com/office/drawing/2014/main" id="{B1BE8D05-B3F6-F2BB-2898-9AA1CD7CD353}"/>
              </a:ext>
            </a:extLst>
          </p:cNvPr>
          <p:cNvCxnSpPr>
            <a:cxnSpLocks/>
          </p:cNvCxnSpPr>
          <p:nvPr/>
        </p:nvCxnSpPr>
        <p:spPr>
          <a:xfrm>
            <a:off x="5788623" y="3508286"/>
            <a:ext cx="614756" cy="277054"/>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7" name="Gerade Verbindung mit Pfeil 6">
            <a:extLst>
              <a:ext uri="{FF2B5EF4-FFF2-40B4-BE49-F238E27FC236}">
                <a16:creationId xmlns:a16="http://schemas.microsoft.com/office/drawing/2014/main" id="{C3ADE294-70B7-E171-7B4A-04A21318C47E}"/>
              </a:ext>
            </a:extLst>
          </p:cNvPr>
          <p:cNvCxnSpPr>
            <a:cxnSpLocks/>
          </p:cNvCxnSpPr>
          <p:nvPr/>
        </p:nvCxnSpPr>
        <p:spPr>
          <a:xfrm>
            <a:off x="5788623" y="3349714"/>
            <a:ext cx="3260374" cy="79286"/>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9" name="Gerade Verbindung mit Pfeil 8">
            <a:extLst>
              <a:ext uri="{FF2B5EF4-FFF2-40B4-BE49-F238E27FC236}">
                <a16:creationId xmlns:a16="http://schemas.microsoft.com/office/drawing/2014/main" id="{C0EB3FD8-3AA6-9BB3-ABE2-FADC9765F100}"/>
              </a:ext>
            </a:extLst>
          </p:cNvPr>
          <p:cNvCxnSpPr>
            <a:cxnSpLocks/>
          </p:cNvCxnSpPr>
          <p:nvPr/>
        </p:nvCxnSpPr>
        <p:spPr>
          <a:xfrm flipV="1">
            <a:off x="5656015" y="1158744"/>
            <a:ext cx="1766063" cy="3463378"/>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4" name="Gerade Verbindung mit Pfeil 13">
            <a:extLst>
              <a:ext uri="{FF2B5EF4-FFF2-40B4-BE49-F238E27FC236}">
                <a16:creationId xmlns:a16="http://schemas.microsoft.com/office/drawing/2014/main" id="{518C7C9C-3803-2644-78A7-29E5B086B092}"/>
              </a:ext>
            </a:extLst>
          </p:cNvPr>
          <p:cNvCxnSpPr>
            <a:cxnSpLocks/>
          </p:cNvCxnSpPr>
          <p:nvPr/>
        </p:nvCxnSpPr>
        <p:spPr>
          <a:xfrm flipV="1">
            <a:off x="5656015" y="4805689"/>
            <a:ext cx="3594863" cy="17312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5049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44E0-CEF7-CFB0-16C2-FAC245DB8061}"/>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40377B9E-1536-C8FA-69A3-6E56BD6393D0}"/>
              </a:ext>
            </a:extLst>
          </p:cNvPr>
          <p:cNvPicPr>
            <a:picLocks noChangeAspect="1"/>
          </p:cNvPicPr>
          <p:nvPr/>
        </p:nvPicPr>
        <p:blipFill>
          <a:blip r:embed="rId2"/>
          <a:stretch>
            <a:fillRect/>
          </a:stretch>
        </p:blipFill>
        <p:spPr>
          <a:xfrm>
            <a:off x="8422742" y="1098979"/>
            <a:ext cx="3483870" cy="3085854"/>
          </a:xfrm>
          <a:prstGeom prst="rect">
            <a:avLst/>
          </a:prstGeom>
        </p:spPr>
      </p:pic>
      <p:pic>
        <p:nvPicPr>
          <p:cNvPr id="3" name="Grafik 2">
            <a:extLst>
              <a:ext uri="{FF2B5EF4-FFF2-40B4-BE49-F238E27FC236}">
                <a16:creationId xmlns:a16="http://schemas.microsoft.com/office/drawing/2014/main" id="{3445EF05-0E26-4A81-709F-22E55D739C94}"/>
              </a:ext>
            </a:extLst>
          </p:cNvPr>
          <p:cNvPicPr>
            <a:picLocks noChangeAspect="1"/>
          </p:cNvPicPr>
          <p:nvPr/>
        </p:nvPicPr>
        <p:blipFill>
          <a:blip r:embed="rId3"/>
          <a:stretch>
            <a:fillRect/>
          </a:stretch>
        </p:blipFill>
        <p:spPr>
          <a:xfrm>
            <a:off x="6403379" y="1098979"/>
            <a:ext cx="1742373" cy="618387"/>
          </a:xfrm>
          <a:prstGeom prst="rect">
            <a:avLst/>
          </a:prstGeom>
        </p:spPr>
      </p:pic>
      <p:sp>
        <p:nvSpPr>
          <p:cNvPr id="2" name="Titel 1">
            <a:extLst>
              <a:ext uri="{FF2B5EF4-FFF2-40B4-BE49-F238E27FC236}">
                <a16:creationId xmlns:a16="http://schemas.microsoft.com/office/drawing/2014/main" id="{ED2014BC-0745-2963-CE55-0C6F4A313A7C}"/>
              </a:ext>
            </a:extLst>
          </p:cNvPr>
          <p:cNvSpPr>
            <a:spLocks noGrp="1"/>
          </p:cNvSpPr>
          <p:nvPr>
            <p:ph type="title"/>
          </p:nvPr>
        </p:nvSpPr>
        <p:spPr>
          <a:xfrm>
            <a:off x="3995928" y="245856"/>
            <a:ext cx="7923302" cy="533537"/>
          </a:xfrm>
        </p:spPr>
        <p:txBody>
          <a:bodyPr/>
          <a:lstStyle/>
          <a:p>
            <a:r>
              <a:rPr lang="de-DE" sz="2800" dirty="0"/>
              <a:t>Buchstabenumlauf </a:t>
            </a:r>
          </a:p>
        </p:txBody>
      </p:sp>
      <p:sp>
        <p:nvSpPr>
          <p:cNvPr id="5" name="Rechteck 4">
            <a:extLst>
              <a:ext uri="{FF2B5EF4-FFF2-40B4-BE49-F238E27FC236}">
                <a16:creationId xmlns:a16="http://schemas.microsoft.com/office/drawing/2014/main" id="{37C30CAF-7BB2-5FB0-D7B1-4C7F565CC58A}"/>
              </a:ext>
            </a:extLst>
          </p:cNvPr>
          <p:cNvSpPr/>
          <p:nvPr/>
        </p:nvSpPr>
        <p:spPr>
          <a:xfrm>
            <a:off x="812765" y="1158744"/>
            <a:ext cx="4975858" cy="472369"/>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Wähle nun das Tool „Text Path“. </a:t>
            </a:r>
            <a:endParaRPr lang="de-DE" sz="1600" b="1" dirty="0"/>
          </a:p>
        </p:txBody>
      </p:sp>
      <p:sp>
        <p:nvSpPr>
          <p:cNvPr id="6" name="Oval 5">
            <a:extLst>
              <a:ext uri="{FF2B5EF4-FFF2-40B4-BE49-F238E27FC236}">
                <a16:creationId xmlns:a16="http://schemas.microsoft.com/office/drawing/2014/main" id="{0B6237C9-3889-8E5F-AD02-53DEF26AC675}"/>
              </a:ext>
            </a:extLst>
          </p:cNvPr>
          <p:cNvSpPr/>
          <p:nvPr/>
        </p:nvSpPr>
        <p:spPr>
          <a:xfrm>
            <a:off x="320008" y="114330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10" name="Rechteck 9">
            <a:extLst>
              <a:ext uri="{FF2B5EF4-FFF2-40B4-BE49-F238E27FC236}">
                <a16:creationId xmlns:a16="http://schemas.microsoft.com/office/drawing/2014/main" id="{CB18B1C2-8885-7315-841E-0AE753A30F2D}"/>
              </a:ext>
            </a:extLst>
          </p:cNvPr>
          <p:cNvSpPr/>
          <p:nvPr/>
        </p:nvSpPr>
        <p:spPr>
          <a:xfrm>
            <a:off x="824640" y="2335771"/>
            <a:ext cx="4975858" cy="820656"/>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Klicke auf den gerade erstellten Kreis “Textumlauf“.</a:t>
            </a:r>
          </a:p>
          <a:p>
            <a:pPr lvl="0"/>
            <a:r>
              <a:rPr lang="de-DE" sz="1600" dirty="0"/>
              <a:t>Damit wird der Pfad für den Buchstabenumlauf eingestellt</a:t>
            </a:r>
          </a:p>
        </p:txBody>
      </p:sp>
      <p:sp>
        <p:nvSpPr>
          <p:cNvPr id="12" name="Oval 11">
            <a:extLst>
              <a:ext uri="{FF2B5EF4-FFF2-40B4-BE49-F238E27FC236}">
                <a16:creationId xmlns:a16="http://schemas.microsoft.com/office/drawing/2014/main" id="{3935106F-B552-895C-0B86-360649D1343D}"/>
              </a:ext>
            </a:extLst>
          </p:cNvPr>
          <p:cNvSpPr/>
          <p:nvPr/>
        </p:nvSpPr>
        <p:spPr>
          <a:xfrm>
            <a:off x="320008" y="2340597"/>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sp>
        <p:nvSpPr>
          <p:cNvPr id="23" name="Rechteck 22">
            <a:extLst>
              <a:ext uri="{FF2B5EF4-FFF2-40B4-BE49-F238E27FC236}">
                <a16:creationId xmlns:a16="http://schemas.microsoft.com/office/drawing/2014/main" id="{21D31743-F0F0-B45E-6962-DF865CF6846B}"/>
              </a:ext>
            </a:extLst>
          </p:cNvPr>
          <p:cNvSpPr/>
          <p:nvPr/>
        </p:nvSpPr>
        <p:spPr>
          <a:xfrm>
            <a:off x="812765" y="4722220"/>
            <a:ext cx="4975858" cy="614674"/>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So sollte es </a:t>
            </a:r>
            <a:r>
              <a:rPr lang="de-DE" sz="1600" dirty="0" err="1"/>
              <a:t>ausssehen</a:t>
            </a:r>
            <a:r>
              <a:rPr lang="de-DE" sz="1600" dirty="0"/>
              <a:t>. Die Buchstaben sind als „Skizze1“ bis „Skizze 26“ gelistet.</a:t>
            </a:r>
          </a:p>
          <a:p>
            <a:pPr lvl="0"/>
            <a:endParaRPr lang="de-DE" sz="1600" b="1" dirty="0"/>
          </a:p>
        </p:txBody>
      </p:sp>
      <p:sp>
        <p:nvSpPr>
          <p:cNvPr id="25" name="Oval 24">
            <a:extLst>
              <a:ext uri="{FF2B5EF4-FFF2-40B4-BE49-F238E27FC236}">
                <a16:creationId xmlns:a16="http://schemas.microsoft.com/office/drawing/2014/main" id="{237D1EDD-0D91-1695-07AD-7B4838B9CF83}"/>
              </a:ext>
            </a:extLst>
          </p:cNvPr>
          <p:cNvSpPr/>
          <p:nvPr/>
        </p:nvSpPr>
        <p:spPr>
          <a:xfrm>
            <a:off x="320008" y="4706773"/>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4</a:t>
            </a:r>
          </a:p>
        </p:txBody>
      </p:sp>
      <p:grpSp>
        <p:nvGrpSpPr>
          <p:cNvPr id="35" name="Gruppieren 34">
            <a:extLst>
              <a:ext uri="{FF2B5EF4-FFF2-40B4-BE49-F238E27FC236}">
                <a16:creationId xmlns:a16="http://schemas.microsoft.com/office/drawing/2014/main" id="{D3268EB7-133D-3FD1-F5BC-0845EFD7E658}"/>
              </a:ext>
            </a:extLst>
          </p:cNvPr>
          <p:cNvGrpSpPr/>
          <p:nvPr/>
        </p:nvGrpSpPr>
        <p:grpSpPr>
          <a:xfrm>
            <a:off x="10186406" y="6670702"/>
            <a:ext cx="633994" cy="804488"/>
            <a:chOff x="11062237" y="6017776"/>
            <a:chExt cx="633994" cy="804488"/>
          </a:xfrm>
        </p:grpSpPr>
        <p:pic>
          <p:nvPicPr>
            <p:cNvPr id="36" name="Grafik 35" descr="Glühbirne Elektrisches Licht · Kostenlose Vektorgrafik auf ...">
              <a:extLst>
                <a:ext uri="{FF2B5EF4-FFF2-40B4-BE49-F238E27FC236}">
                  <a16:creationId xmlns:a16="http://schemas.microsoft.com/office/drawing/2014/main" id="{399EFDE6-3391-BCE3-A8A9-00433C679B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1062238" y="6017776"/>
              <a:ext cx="633993" cy="594368"/>
            </a:xfrm>
            <a:prstGeom prst="rect">
              <a:avLst/>
            </a:prstGeom>
          </p:spPr>
        </p:pic>
        <p:sp>
          <p:nvSpPr>
            <p:cNvPr id="37" name="Textfeld 36">
              <a:extLst>
                <a:ext uri="{FF2B5EF4-FFF2-40B4-BE49-F238E27FC236}">
                  <a16:creationId xmlns:a16="http://schemas.microsoft.com/office/drawing/2014/main" id="{81122080-278A-93D7-AFD1-BD8EC16A37D6}"/>
                </a:ext>
              </a:extLst>
            </p:cNvPr>
            <p:cNvSpPr txBox="1"/>
            <p:nvPr/>
          </p:nvSpPr>
          <p:spPr>
            <a:xfrm>
              <a:off x="11062237" y="6560654"/>
              <a:ext cx="633993" cy="261610"/>
            </a:xfrm>
            <a:prstGeom prst="rect">
              <a:avLst/>
            </a:prstGeom>
            <a:solidFill>
              <a:srgbClr val="FFFF00"/>
            </a:solidFill>
          </p:spPr>
          <p:txBody>
            <a:bodyPr wrap="square" rtlCol="0">
              <a:spAutoFit/>
            </a:bodyPr>
            <a:lstStyle/>
            <a:p>
              <a:r>
                <a:rPr lang="de-DE" sz="1100" dirty="0"/>
                <a:t>KLICK!</a:t>
              </a:r>
            </a:p>
          </p:txBody>
        </p:sp>
      </p:grpSp>
      <p:cxnSp>
        <p:nvCxnSpPr>
          <p:cNvPr id="48" name="Gerade Verbindung mit Pfeil 6">
            <a:extLst>
              <a:ext uri="{FF2B5EF4-FFF2-40B4-BE49-F238E27FC236}">
                <a16:creationId xmlns:a16="http://schemas.microsoft.com/office/drawing/2014/main" id="{80C90B97-4302-B655-BFCD-11A34F83D400}"/>
              </a:ext>
            </a:extLst>
          </p:cNvPr>
          <p:cNvCxnSpPr>
            <a:cxnSpLocks/>
          </p:cNvCxnSpPr>
          <p:nvPr/>
        </p:nvCxnSpPr>
        <p:spPr>
          <a:xfrm flipV="1">
            <a:off x="5785923" y="2826648"/>
            <a:ext cx="3650259" cy="692848"/>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7" name="Gerade Verbindung mit Pfeil 6">
            <a:extLst>
              <a:ext uri="{FF2B5EF4-FFF2-40B4-BE49-F238E27FC236}">
                <a16:creationId xmlns:a16="http://schemas.microsoft.com/office/drawing/2014/main" id="{9BE80967-04B2-6E1A-50D8-2A0FC89AFE7E}"/>
              </a:ext>
            </a:extLst>
          </p:cNvPr>
          <p:cNvCxnSpPr>
            <a:cxnSpLocks/>
          </p:cNvCxnSpPr>
          <p:nvPr/>
        </p:nvCxnSpPr>
        <p:spPr>
          <a:xfrm flipV="1">
            <a:off x="5804580" y="2704938"/>
            <a:ext cx="5647191" cy="7739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9" name="Gerade Verbindung mit Pfeil 8">
            <a:extLst>
              <a:ext uri="{FF2B5EF4-FFF2-40B4-BE49-F238E27FC236}">
                <a16:creationId xmlns:a16="http://schemas.microsoft.com/office/drawing/2014/main" id="{6075DC31-4FD0-4578-C955-C50F99995675}"/>
              </a:ext>
            </a:extLst>
          </p:cNvPr>
          <p:cNvCxnSpPr>
            <a:cxnSpLocks/>
          </p:cNvCxnSpPr>
          <p:nvPr/>
        </p:nvCxnSpPr>
        <p:spPr>
          <a:xfrm flipV="1">
            <a:off x="5785923" y="1173222"/>
            <a:ext cx="1344220" cy="15864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5E2A7788-BCEB-AA56-7F91-B45DEDFB5FAC}"/>
              </a:ext>
            </a:extLst>
          </p:cNvPr>
          <p:cNvCxnSpPr>
            <a:cxnSpLocks/>
          </p:cNvCxnSpPr>
          <p:nvPr/>
        </p:nvCxnSpPr>
        <p:spPr>
          <a:xfrm>
            <a:off x="5721451" y="1521106"/>
            <a:ext cx="2697209" cy="582484"/>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EE58CCAD-23A0-F921-95B1-1D8C68E19658}"/>
              </a:ext>
            </a:extLst>
          </p:cNvPr>
          <p:cNvCxnSpPr>
            <a:cxnSpLocks/>
          </p:cNvCxnSpPr>
          <p:nvPr/>
        </p:nvCxnSpPr>
        <p:spPr>
          <a:xfrm flipH="1" flipV="1">
            <a:off x="10358766" y="1909540"/>
            <a:ext cx="1093005" cy="775286"/>
          </a:xfrm>
          <a:prstGeom prst="straightConnector1">
            <a:avLst/>
          </a:prstGeom>
          <a:ln w="22225">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6" name="Rechteck 25">
            <a:extLst>
              <a:ext uri="{FF2B5EF4-FFF2-40B4-BE49-F238E27FC236}">
                <a16:creationId xmlns:a16="http://schemas.microsoft.com/office/drawing/2014/main" id="{473F7CCB-1CD3-C628-73F8-FDAA983872C5}"/>
              </a:ext>
            </a:extLst>
          </p:cNvPr>
          <p:cNvSpPr/>
          <p:nvPr/>
        </p:nvSpPr>
        <p:spPr>
          <a:xfrm>
            <a:off x="824640" y="3371259"/>
            <a:ext cx="4975858" cy="1120176"/>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Bei „Text“ gibst du ohne Leerzeichen das Alphabet ein „ABCD…XYZ“.</a:t>
            </a:r>
          </a:p>
          <a:p>
            <a:pPr lvl="0"/>
            <a:r>
              <a:rPr lang="de-DE" sz="1600" dirty="0"/>
              <a:t>Wähle als Font „</a:t>
            </a:r>
            <a:r>
              <a:rPr lang="de-DE" sz="1600" dirty="0" err="1"/>
              <a:t>OpenSans</a:t>
            </a:r>
            <a:r>
              <a:rPr lang="de-DE" sz="1600" dirty="0"/>
              <a:t>“ </a:t>
            </a:r>
          </a:p>
          <a:p>
            <a:pPr lvl="0"/>
            <a:r>
              <a:rPr lang="de-DE" sz="1600" dirty="0"/>
              <a:t>Als Height „8mm“</a:t>
            </a:r>
          </a:p>
        </p:txBody>
      </p:sp>
      <p:sp>
        <p:nvSpPr>
          <p:cNvPr id="27" name="Oval 26">
            <a:extLst>
              <a:ext uri="{FF2B5EF4-FFF2-40B4-BE49-F238E27FC236}">
                <a16:creationId xmlns:a16="http://schemas.microsoft.com/office/drawing/2014/main" id="{6A9DEA33-4358-1FDF-B84D-FEDCE227E9E0}"/>
              </a:ext>
            </a:extLst>
          </p:cNvPr>
          <p:cNvSpPr/>
          <p:nvPr/>
        </p:nvSpPr>
        <p:spPr>
          <a:xfrm>
            <a:off x="320008" y="3376085"/>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cxnSp>
        <p:nvCxnSpPr>
          <p:cNvPr id="30" name="Gerade Verbindung mit Pfeil 6">
            <a:extLst>
              <a:ext uri="{FF2B5EF4-FFF2-40B4-BE49-F238E27FC236}">
                <a16:creationId xmlns:a16="http://schemas.microsoft.com/office/drawing/2014/main" id="{6E9BD728-E4DF-BA51-102A-023486FFA6B5}"/>
              </a:ext>
            </a:extLst>
          </p:cNvPr>
          <p:cNvCxnSpPr>
            <a:cxnSpLocks/>
          </p:cNvCxnSpPr>
          <p:nvPr/>
        </p:nvCxnSpPr>
        <p:spPr>
          <a:xfrm flipV="1">
            <a:off x="5800498" y="3086526"/>
            <a:ext cx="3635684" cy="842702"/>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32" name="Gerade Verbindung mit Pfeil 6">
            <a:extLst>
              <a:ext uri="{FF2B5EF4-FFF2-40B4-BE49-F238E27FC236}">
                <a16:creationId xmlns:a16="http://schemas.microsoft.com/office/drawing/2014/main" id="{642950F7-0B2A-7AFD-D2C9-615D8329EA38}"/>
              </a:ext>
            </a:extLst>
          </p:cNvPr>
          <p:cNvCxnSpPr>
            <a:cxnSpLocks/>
          </p:cNvCxnSpPr>
          <p:nvPr/>
        </p:nvCxnSpPr>
        <p:spPr>
          <a:xfrm flipV="1">
            <a:off x="5721451" y="3323325"/>
            <a:ext cx="3714731" cy="838223"/>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46" name="Grafik 45">
            <a:extLst>
              <a:ext uri="{FF2B5EF4-FFF2-40B4-BE49-F238E27FC236}">
                <a16:creationId xmlns:a16="http://schemas.microsoft.com/office/drawing/2014/main" id="{10D4F6EE-BFF4-D5B6-637F-EA62B85CA753}"/>
              </a:ext>
            </a:extLst>
          </p:cNvPr>
          <p:cNvPicPr>
            <a:picLocks noChangeAspect="1"/>
          </p:cNvPicPr>
          <p:nvPr/>
        </p:nvPicPr>
        <p:blipFill>
          <a:blip r:embed="rId6"/>
          <a:stretch>
            <a:fillRect/>
          </a:stretch>
        </p:blipFill>
        <p:spPr>
          <a:xfrm>
            <a:off x="6268058" y="4218600"/>
            <a:ext cx="3081109" cy="2077611"/>
          </a:xfrm>
          <a:prstGeom prst="rect">
            <a:avLst/>
          </a:prstGeom>
        </p:spPr>
      </p:pic>
      <p:sp>
        <p:nvSpPr>
          <p:cNvPr id="47" name="Rechteck 46">
            <a:extLst>
              <a:ext uri="{FF2B5EF4-FFF2-40B4-BE49-F238E27FC236}">
                <a16:creationId xmlns:a16="http://schemas.microsoft.com/office/drawing/2014/main" id="{A4A84E13-DAB2-208D-E59B-632A4F8606FD}"/>
              </a:ext>
            </a:extLst>
          </p:cNvPr>
          <p:cNvSpPr/>
          <p:nvPr/>
        </p:nvSpPr>
        <p:spPr>
          <a:xfrm>
            <a:off x="812765" y="5496038"/>
            <a:ext cx="4975858" cy="43732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Schließe die Skizze ab.</a:t>
            </a:r>
          </a:p>
          <a:p>
            <a:pPr lvl="0"/>
            <a:endParaRPr lang="de-DE" sz="1600" b="1" dirty="0"/>
          </a:p>
        </p:txBody>
      </p:sp>
      <p:sp>
        <p:nvSpPr>
          <p:cNvPr id="49" name="Oval 48">
            <a:extLst>
              <a:ext uri="{FF2B5EF4-FFF2-40B4-BE49-F238E27FC236}">
                <a16:creationId xmlns:a16="http://schemas.microsoft.com/office/drawing/2014/main" id="{D3CF701B-EA2F-2613-DA56-FA1CFC3F199D}"/>
              </a:ext>
            </a:extLst>
          </p:cNvPr>
          <p:cNvSpPr/>
          <p:nvPr/>
        </p:nvSpPr>
        <p:spPr>
          <a:xfrm>
            <a:off x="320008" y="5480591"/>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5</a:t>
            </a:r>
          </a:p>
        </p:txBody>
      </p:sp>
      <p:cxnSp>
        <p:nvCxnSpPr>
          <p:cNvPr id="50" name="Gerade Verbindung mit Pfeil 6">
            <a:extLst>
              <a:ext uri="{FF2B5EF4-FFF2-40B4-BE49-F238E27FC236}">
                <a16:creationId xmlns:a16="http://schemas.microsoft.com/office/drawing/2014/main" id="{82A64588-1DC8-C790-1076-48EC2C30911E}"/>
              </a:ext>
            </a:extLst>
          </p:cNvPr>
          <p:cNvCxnSpPr>
            <a:cxnSpLocks/>
          </p:cNvCxnSpPr>
          <p:nvPr/>
        </p:nvCxnSpPr>
        <p:spPr>
          <a:xfrm>
            <a:off x="5721451" y="4928622"/>
            <a:ext cx="546607" cy="0"/>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0644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92CEA-2245-CADA-39D1-BCCA87247FB7}"/>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0A845719-5F71-33A2-0E0D-DB8521BF04BF}"/>
              </a:ext>
            </a:extLst>
          </p:cNvPr>
          <p:cNvPicPr>
            <a:picLocks noChangeAspect="1"/>
          </p:cNvPicPr>
          <p:nvPr/>
        </p:nvPicPr>
        <p:blipFill>
          <a:blip r:embed="rId2"/>
          <a:stretch>
            <a:fillRect/>
          </a:stretch>
        </p:blipFill>
        <p:spPr>
          <a:xfrm>
            <a:off x="6988209" y="3794482"/>
            <a:ext cx="2959100" cy="2057400"/>
          </a:xfrm>
          <a:prstGeom prst="rect">
            <a:avLst/>
          </a:prstGeom>
        </p:spPr>
      </p:pic>
      <p:pic>
        <p:nvPicPr>
          <p:cNvPr id="2" name="Grafik 1">
            <a:extLst>
              <a:ext uri="{FF2B5EF4-FFF2-40B4-BE49-F238E27FC236}">
                <a16:creationId xmlns:a16="http://schemas.microsoft.com/office/drawing/2014/main" id="{30FFB6EC-9A3F-AF7B-D488-F11313439884}"/>
              </a:ext>
            </a:extLst>
          </p:cNvPr>
          <p:cNvPicPr>
            <a:picLocks noChangeAspect="1"/>
          </p:cNvPicPr>
          <p:nvPr/>
        </p:nvPicPr>
        <p:blipFill>
          <a:blip r:embed="rId3"/>
          <a:stretch>
            <a:fillRect/>
          </a:stretch>
        </p:blipFill>
        <p:spPr>
          <a:xfrm>
            <a:off x="6910934" y="952855"/>
            <a:ext cx="4635500" cy="2362200"/>
          </a:xfrm>
          <a:prstGeom prst="rect">
            <a:avLst/>
          </a:prstGeom>
        </p:spPr>
      </p:pic>
      <p:sp>
        <p:nvSpPr>
          <p:cNvPr id="4" name="Rechteck 3">
            <a:extLst>
              <a:ext uri="{FF2B5EF4-FFF2-40B4-BE49-F238E27FC236}">
                <a16:creationId xmlns:a16="http://schemas.microsoft.com/office/drawing/2014/main" id="{58D32DF2-5718-96A0-6C3F-BEE0CD06B54D}"/>
              </a:ext>
            </a:extLst>
          </p:cNvPr>
          <p:cNvSpPr/>
          <p:nvPr/>
        </p:nvSpPr>
        <p:spPr>
          <a:xfrm>
            <a:off x="812765" y="1254031"/>
            <a:ext cx="4975858" cy="186541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Bei der weiteren Arbeit ist es sinnvoll, die nicht aktiven Skizzen auszublenden.</a:t>
            </a:r>
            <a:br>
              <a:rPr lang="de-DE" sz="1600" dirty="0"/>
            </a:br>
            <a:r>
              <a:rPr lang="de-DE" sz="1600" dirty="0"/>
              <a:t>Ansonsten kann man schnell bei der Zuordnung von Features falsche Oberflächen oder Elemente aktivieren.</a:t>
            </a:r>
          </a:p>
          <a:p>
            <a:pPr lvl="0"/>
            <a:r>
              <a:rPr lang="de-DE" sz="1600" dirty="0"/>
              <a:t>Du blendest eine Skizze durch Klick auf das Auge rechts neben Skizzennamen aus (und wieder ein).</a:t>
            </a:r>
          </a:p>
          <a:p>
            <a:endParaRPr lang="de-DE" dirty="0"/>
          </a:p>
        </p:txBody>
      </p:sp>
      <p:sp>
        <p:nvSpPr>
          <p:cNvPr id="5" name="Rechteck 4">
            <a:extLst>
              <a:ext uri="{FF2B5EF4-FFF2-40B4-BE49-F238E27FC236}">
                <a16:creationId xmlns:a16="http://schemas.microsoft.com/office/drawing/2014/main" id="{368A09B2-EA86-C2D6-91DD-A1B486CFEF86}"/>
              </a:ext>
            </a:extLst>
          </p:cNvPr>
          <p:cNvSpPr/>
          <p:nvPr/>
        </p:nvSpPr>
        <p:spPr>
          <a:xfrm>
            <a:off x="800610" y="4312855"/>
            <a:ext cx="4964405" cy="585648"/>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b="1" dirty="0"/>
              <a:t>Ausgeblendete Skizzen erscheinen in der Liste hellgrau.</a:t>
            </a:r>
            <a:endParaRPr lang="de-DE" dirty="0"/>
          </a:p>
          <a:p>
            <a:endParaRPr lang="de-DE" sz="1600" dirty="0"/>
          </a:p>
          <a:p>
            <a:pPr lvl="0"/>
            <a:endParaRPr lang="de-DE" sz="1600" b="1" dirty="0"/>
          </a:p>
          <a:p>
            <a:pPr lvl="0"/>
            <a:endParaRPr lang="de-DE" sz="1600" dirty="0"/>
          </a:p>
          <a:p>
            <a:endParaRPr lang="de-DE" dirty="0"/>
          </a:p>
        </p:txBody>
      </p:sp>
      <p:sp>
        <p:nvSpPr>
          <p:cNvPr id="6" name="Oval 5">
            <a:extLst>
              <a:ext uri="{FF2B5EF4-FFF2-40B4-BE49-F238E27FC236}">
                <a16:creationId xmlns:a16="http://schemas.microsoft.com/office/drawing/2014/main" id="{20A38EB1-5D9B-8C00-21E3-99956E091CDC}"/>
              </a:ext>
            </a:extLst>
          </p:cNvPr>
          <p:cNvSpPr/>
          <p:nvPr/>
        </p:nvSpPr>
        <p:spPr>
          <a:xfrm>
            <a:off x="296401" y="127348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Oval 6">
            <a:extLst>
              <a:ext uri="{FF2B5EF4-FFF2-40B4-BE49-F238E27FC236}">
                <a16:creationId xmlns:a16="http://schemas.microsoft.com/office/drawing/2014/main" id="{AEB5241D-2386-480E-087D-257862961149}"/>
              </a:ext>
            </a:extLst>
          </p:cNvPr>
          <p:cNvSpPr/>
          <p:nvPr/>
        </p:nvSpPr>
        <p:spPr>
          <a:xfrm>
            <a:off x="296401" y="4339654"/>
            <a:ext cx="437322" cy="437322"/>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18" name="Grafik 17" descr="Glühbirne Elektrisches Licht · Kostenlose Vektorgrafik auf ...">
            <a:extLst>
              <a:ext uri="{FF2B5EF4-FFF2-40B4-BE49-F238E27FC236}">
                <a16:creationId xmlns:a16="http://schemas.microsoft.com/office/drawing/2014/main" id="{EA8D6329-CED7-59BD-5D9D-92BA1C1ED0BD}"/>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468112" y="2987954"/>
            <a:ext cx="1083388" cy="1015676"/>
          </a:xfrm>
          <a:prstGeom prst="rect">
            <a:avLst/>
          </a:prstGeom>
        </p:spPr>
      </p:pic>
      <p:pic>
        <p:nvPicPr>
          <p:cNvPr id="30" name="Grafik 29">
            <a:extLst>
              <a:ext uri="{FF2B5EF4-FFF2-40B4-BE49-F238E27FC236}">
                <a16:creationId xmlns:a16="http://schemas.microsoft.com/office/drawing/2014/main" id="{BDFB087B-1275-5E4E-ADE4-FF81474CD31C}"/>
              </a:ext>
            </a:extLst>
          </p:cNvPr>
          <p:cNvPicPr>
            <a:picLocks noChangeAspect="1"/>
          </p:cNvPicPr>
          <p:nvPr/>
        </p:nvPicPr>
        <p:blipFill>
          <a:blip r:embed="rId6"/>
          <a:srcRect t="36431"/>
          <a:stretch>
            <a:fillRect/>
          </a:stretch>
        </p:blipFill>
        <p:spPr>
          <a:xfrm>
            <a:off x="6910934" y="7072479"/>
            <a:ext cx="1556825" cy="2311951"/>
          </a:xfrm>
          <a:prstGeom prst="rect">
            <a:avLst/>
          </a:prstGeom>
        </p:spPr>
      </p:pic>
      <p:sp>
        <p:nvSpPr>
          <p:cNvPr id="40" name="Titel 1">
            <a:extLst>
              <a:ext uri="{FF2B5EF4-FFF2-40B4-BE49-F238E27FC236}">
                <a16:creationId xmlns:a16="http://schemas.microsoft.com/office/drawing/2014/main" id="{B6501A19-ED64-CB6E-F14B-B10A1CE08EAA}"/>
              </a:ext>
            </a:extLst>
          </p:cNvPr>
          <p:cNvSpPr txBox="1">
            <a:spLocks/>
          </p:cNvSpPr>
          <p:nvPr/>
        </p:nvSpPr>
        <p:spPr>
          <a:xfrm>
            <a:off x="2275609" y="245199"/>
            <a:ext cx="9644723" cy="533537"/>
          </a:xfrm>
          <a:prstGeom prst="rect">
            <a:avLst/>
          </a:prstGeom>
          <a:solidFill>
            <a:srgbClr val="64BC4F"/>
          </a:solidFill>
        </p:spPr>
        <p:txBody>
          <a:bodyPr vert="horz" lIns="91440" tIns="45720" rIns="91440" bIns="45720" rtlCol="0" anchor="ctr">
            <a:noAutofit/>
          </a:bodyPr>
          <a:lstStyle>
            <a:lvl1pPr algn="r" defTabSz="914400" rtl="0" eaLnBrk="1" latinLnBrk="0" hangingPunct="1">
              <a:lnSpc>
                <a:spcPct val="90000"/>
              </a:lnSpc>
              <a:spcBef>
                <a:spcPct val="0"/>
              </a:spcBef>
              <a:buNone/>
              <a:defRPr sz="3200" kern="1200">
                <a:solidFill>
                  <a:schemeClr val="bg1"/>
                </a:solidFill>
                <a:latin typeface="Skia" panose="02000503020000020004" pitchFamily="2" charset="0"/>
                <a:ea typeface="+mj-ea"/>
                <a:cs typeface="+mj-cs"/>
              </a:defRPr>
            </a:lvl1pPr>
          </a:lstStyle>
          <a:p>
            <a:r>
              <a:rPr lang="de-DE" sz="2800" dirty="0"/>
              <a:t>Skizzen ausblenden</a:t>
            </a:r>
          </a:p>
        </p:txBody>
      </p:sp>
      <p:cxnSp>
        <p:nvCxnSpPr>
          <p:cNvPr id="23" name="Gerade Verbindung mit Pfeil 22">
            <a:extLst>
              <a:ext uri="{FF2B5EF4-FFF2-40B4-BE49-F238E27FC236}">
                <a16:creationId xmlns:a16="http://schemas.microsoft.com/office/drawing/2014/main" id="{FE74C0F1-1043-D39D-D4A7-CB94068A1B72}"/>
              </a:ext>
            </a:extLst>
          </p:cNvPr>
          <p:cNvCxnSpPr>
            <a:cxnSpLocks/>
          </p:cNvCxnSpPr>
          <p:nvPr/>
        </p:nvCxnSpPr>
        <p:spPr>
          <a:xfrm>
            <a:off x="5780466" y="2208737"/>
            <a:ext cx="3411054" cy="795564"/>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20" name="Gerade Verbindung mit Pfeil 19">
            <a:extLst>
              <a:ext uri="{FF2B5EF4-FFF2-40B4-BE49-F238E27FC236}">
                <a16:creationId xmlns:a16="http://schemas.microsoft.com/office/drawing/2014/main" id="{687874FC-260B-36C2-BC90-EFCA737A44D9}"/>
              </a:ext>
            </a:extLst>
          </p:cNvPr>
          <p:cNvCxnSpPr>
            <a:cxnSpLocks/>
          </p:cNvCxnSpPr>
          <p:nvPr/>
        </p:nvCxnSpPr>
        <p:spPr>
          <a:xfrm flipV="1">
            <a:off x="5743284" y="4647788"/>
            <a:ext cx="1244925" cy="250714"/>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F37DC7E8-A4ED-EC0B-BDDA-5D15F9A73D9B}"/>
              </a:ext>
            </a:extLst>
          </p:cNvPr>
          <p:cNvCxnSpPr>
            <a:cxnSpLocks/>
          </p:cNvCxnSpPr>
          <p:nvPr/>
        </p:nvCxnSpPr>
        <p:spPr>
          <a:xfrm flipV="1">
            <a:off x="5468112" y="4003631"/>
            <a:ext cx="1586052" cy="435008"/>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393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E454A-A88F-4E68-224A-16CBC62C9440}"/>
              </a:ext>
            </a:extLst>
          </p:cNvPr>
          <p:cNvSpPr>
            <a:spLocks noGrp="1"/>
          </p:cNvSpPr>
          <p:nvPr>
            <p:ph type="title"/>
          </p:nvPr>
        </p:nvSpPr>
        <p:spPr/>
        <p:txBody>
          <a:bodyPr/>
          <a:lstStyle/>
          <a:p>
            <a:r>
              <a:rPr lang="de-DE" sz="2800" dirty="0"/>
              <a:t>Text eingravieren</a:t>
            </a:r>
          </a:p>
        </p:txBody>
      </p:sp>
      <p:sp>
        <p:nvSpPr>
          <p:cNvPr id="4" name="Rechteck 3">
            <a:extLst>
              <a:ext uri="{FF2B5EF4-FFF2-40B4-BE49-F238E27FC236}">
                <a16:creationId xmlns:a16="http://schemas.microsoft.com/office/drawing/2014/main" id="{84FE9885-CB88-9EC2-B0A4-AEA4FA555ABB}"/>
              </a:ext>
            </a:extLst>
          </p:cNvPr>
          <p:cNvSpPr/>
          <p:nvPr/>
        </p:nvSpPr>
        <p:spPr>
          <a:xfrm>
            <a:off x="848429" y="2068644"/>
            <a:ext cx="4341132" cy="1148645"/>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dirty="0"/>
              <a:t>Wähle das Tool “Linear austragen" aus.</a:t>
            </a:r>
          </a:p>
          <a:p>
            <a:r>
              <a:rPr lang="de-DE" sz="1600" dirty="0"/>
              <a:t>Stelle zunächst die Option „Entfernen“ ein und die „Tiefe 1mm“ ein, sowie „Mit allen zusammenführen“.</a:t>
            </a:r>
          </a:p>
          <a:p>
            <a:endParaRPr lang="de-DE" sz="1600" dirty="0"/>
          </a:p>
        </p:txBody>
      </p:sp>
      <p:sp>
        <p:nvSpPr>
          <p:cNvPr id="5" name="Rechteck 4">
            <a:extLst>
              <a:ext uri="{FF2B5EF4-FFF2-40B4-BE49-F238E27FC236}">
                <a16:creationId xmlns:a16="http://schemas.microsoft.com/office/drawing/2014/main" id="{A52A1EDA-CA01-F49F-EB31-3F71F78F1C1D}"/>
              </a:ext>
            </a:extLst>
          </p:cNvPr>
          <p:cNvSpPr/>
          <p:nvPr/>
        </p:nvSpPr>
        <p:spPr>
          <a:xfrm>
            <a:off x="8282611" y="1895866"/>
            <a:ext cx="3637720" cy="952749"/>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dirty="0"/>
              <a:t>Bearbeitung beenden.</a:t>
            </a:r>
          </a:p>
          <a:p>
            <a:r>
              <a:rPr lang="de-DE" sz="1600" dirty="0"/>
              <a:t>So sollte die isometrische 3D-Darstellung nun aussehen.</a:t>
            </a:r>
          </a:p>
        </p:txBody>
      </p:sp>
      <p:sp>
        <p:nvSpPr>
          <p:cNvPr id="7" name="Oval 6">
            <a:extLst>
              <a:ext uri="{FF2B5EF4-FFF2-40B4-BE49-F238E27FC236}">
                <a16:creationId xmlns:a16="http://schemas.microsoft.com/office/drawing/2014/main" id="{9539CAEE-7E8B-78BB-4836-82A9CB3759A3}"/>
              </a:ext>
            </a:extLst>
          </p:cNvPr>
          <p:cNvSpPr/>
          <p:nvPr/>
        </p:nvSpPr>
        <p:spPr>
          <a:xfrm>
            <a:off x="320008" y="101723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8" name="Oval 7">
            <a:extLst>
              <a:ext uri="{FF2B5EF4-FFF2-40B4-BE49-F238E27FC236}">
                <a16:creationId xmlns:a16="http://schemas.microsoft.com/office/drawing/2014/main" id="{B1D7BC84-3F6B-FC4B-1AB9-BEB03ECF4889}"/>
              </a:ext>
            </a:extLst>
          </p:cNvPr>
          <p:cNvSpPr/>
          <p:nvPr/>
        </p:nvSpPr>
        <p:spPr>
          <a:xfrm>
            <a:off x="320008" y="2126325"/>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sp>
        <p:nvSpPr>
          <p:cNvPr id="20" name="Rechteck 19">
            <a:extLst>
              <a:ext uri="{FF2B5EF4-FFF2-40B4-BE49-F238E27FC236}">
                <a16:creationId xmlns:a16="http://schemas.microsoft.com/office/drawing/2014/main" id="{AC832C7A-AF90-97C0-973D-D03A0CA4DE98}"/>
              </a:ext>
            </a:extLst>
          </p:cNvPr>
          <p:cNvSpPr/>
          <p:nvPr/>
        </p:nvSpPr>
        <p:spPr>
          <a:xfrm>
            <a:off x="848428" y="3404200"/>
            <a:ext cx="4341133" cy="2886871"/>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Nun müssen für die Option „Linear auszutragende Flächen“ alle Buchstaben aktiviert werden.</a:t>
            </a:r>
          </a:p>
          <a:p>
            <a:pPr lvl="0"/>
            <a:r>
              <a:rPr lang="de-DE" sz="1600" dirty="0"/>
              <a:t>Am schnellsten ist es, mit gedrückter rechter Maustaste ein Rechteck über die Gesamte Scheibe (z.B. von oben links nach unten rechts) zu ziehen. </a:t>
            </a:r>
          </a:p>
          <a:p>
            <a:pPr lvl="0"/>
            <a:endParaRPr lang="de-DE" sz="1600" dirty="0"/>
          </a:p>
          <a:p>
            <a:pPr lvl="0"/>
            <a:r>
              <a:rPr lang="de-DE" sz="1600" dirty="0"/>
              <a:t>ACHTUNG:</a:t>
            </a:r>
          </a:p>
          <a:p>
            <a:pPr lvl="0"/>
            <a:r>
              <a:rPr lang="de-DE" sz="1600" dirty="0"/>
              <a:t>Klick anschließend in die grauen Flächen in A, B, D, O, P, Q, R zum Deaktivieren!</a:t>
            </a:r>
          </a:p>
        </p:txBody>
      </p:sp>
      <p:sp>
        <p:nvSpPr>
          <p:cNvPr id="21" name="Oval 20">
            <a:extLst>
              <a:ext uri="{FF2B5EF4-FFF2-40B4-BE49-F238E27FC236}">
                <a16:creationId xmlns:a16="http://schemas.microsoft.com/office/drawing/2014/main" id="{272CD2B9-01BC-A807-42FE-00D866112241}"/>
              </a:ext>
            </a:extLst>
          </p:cNvPr>
          <p:cNvSpPr/>
          <p:nvPr/>
        </p:nvSpPr>
        <p:spPr>
          <a:xfrm>
            <a:off x="351077" y="3422002"/>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cxnSp>
        <p:nvCxnSpPr>
          <p:cNvPr id="18" name="Gerade Verbindung mit Pfeil 17">
            <a:extLst>
              <a:ext uri="{FF2B5EF4-FFF2-40B4-BE49-F238E27FC236}">
                <a16:creationId xmlns:a16="http://schemas.microsoft.com/office/drawing/2014/main" id="{1EFF4C5C-A6B7-491E-A4C3-24310D0B1DD4}"/>
              </a:ext>
            </a:extLst>
          </p:cNvPr>
          <p:cNvCxnSpPr>
            <a:cxnSpLocks/>
          </p:cNvCxnSpPr>
          <p:nvPr/>
        </p:nvCxnSpPr>
        <p:spPr>
          <a:xfrm>
            <a:off x="-856661" y="6758121"/>
            <a:ext cx="974036" cy="99879"/>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57" name="Grafik 56" descr="Glühbirne Elektrisches Licht · Kostenlose Vektorgrafik auf ...">
            <a:extLst>
              <a:ext uri="{FF2B5EF4-FFF2-40B4-BE49-F238E27FC236}">
                <a16:creationId xmlns:a16="http://schemas.microsoft.com/office/drawing/2014/main" id="{47FC6E75-9744-5BC7-288B-4DFB0413BDD4}"/>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50846" y="5543583"/>
            <a:ext cx="633993" cy="594368"/>
          </a:xfrm>
          <a:prstGeom prst="rect">
            <a:avLst/>
          </a:prstGeom>
        </p:spPr>
      </p:pic>
      <p:sp>
        <p:nvSpPr>
          <p:cNvPr id="58" name="Rechteck 57">
            <a:extLst>
              <a:ext uri="{FF2B5EF4-FFF2-40B4-BE49-F238E27FC236}">
                <a16:creationId xmlns:a16="http://schemas.microsoft.com/office/drawing/2014/main" id="{740CF087-78F4-9375-AC48-C55B096B2D95}"/>
              </a:ext>
            </a:extLst>
          </p:cNvPr>
          <p:cNvSpPr/>
          <p:nvPr/>
        </p:nvSpPr>
        <p:spPr>
          <a:xfrm>
            <a:off x="848428" y="1017233"/>
            <a:ext cx="4341131" cy="789357"/>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dirty="0"/>
              <a:t>Blende zunächst die Skizzen „</a:t>
            </a:r>
            <a:r>
              <a:rPr lang="de-DE" sz="1600" dirty="0" err="1"/>
              <a:t>Scheibe_gross</a:t>
            </a:r>
            <a:r>
              <a:rPr lang="de-DE" sz="1600" dirty="0"/>
              <a:t>“, „Mittelloch“, „</a:t>
            </a:r>
            <a:r>
              <a:rPr lang="de-DE" sz="1600" dirty="0" err="1"/>
              <a:t>Texumlauf</a:t>
            </a:r>
            <a:r>
              <a:rPr lang="de-DE" sz="1600" dirty="0"/>
              <a:t>“ aus (Klick auf Auge rechts).</a:t>
            </a:r>
          </a:p>
        </p:txBody>
      </p:sp>
      <p:pic>
        <p:nvPicPr>
          <p:cNvPr id="60" name="Grafik 59">
            <a:extLst>
              <a:ext uri="{FF2B5EF4-FFF2-40B4-BE49-F238E27FC236}">
                <a16:creationId xmlns:a16="http://schemas.microsoft.com/office/drawing/2014/main" id="{8F9AC72C-D570-639B-9FFD-AD8F55239472}"/>
              </a:ext>
            </a:extLst>
          </p:cNvPr>
          <p:cNvPicPr>
            <a:picLocks noChangeAspect="1"/>
          </p:cNvPicPr>
          <p:nvPr/>
        </p:nvPicPr>
        <p:blipFill>
          <a:blip r:embed="rId4"/>
          <a:srcRect l="1449" t="29705" r="45538" b="13993"/>
          <a:stretch>
            <a:fillRect/>
          </a:stretch>
        </p:blipFill>
        <p:spPr>
          <a:xfrm>
            <a:off x="5189562" y="957166"/>
            <a:ext cx="1863655" cy="223915"/>
          </a:xfrm>
          <a:prstGeom prst="rect">
            <a:avLst/>
          </a:prstGeom>
        </p:spPr>
      </p:pic>
      <p:pic>
        <p:nvPicPr>
          <p:cNvPr id="62" name="Grafik 61">
            <a:extLst>
              <a:ext uri="{FF2B5EF4-FFF2-40B4-BE49-F238E27FC236}">
                <a16:creationId xmlns:a16="http://schemas.microsoft.com/office/drawing/2014/main" id="{BA28A52E-8F18-6A76-30D0-CD30B7780802}"/>
              </a:ext>
            </a:extLst>
          </p:cNvPr>
          <p:cNvPicPr>
            <a:picLocks noChangeAspect="1"/>
          </p:cNvPicPr>
          <p:nvPr/>
        </p:nvPicPr>
        <p:blipFill>
          <a:blip r:embed="rId5"/>
          <a:stretch>
            <a:fillRect/>
          </a:stretch>
        </p:blipFill>
        <p:spPr>
          <a:xfrm>
            <a:off x="5324645" y="1181081"/>
            <a:ext cx="1812877" cy="2414155"/>
          </a:xfrm>
          <a:prstGeom prst="rect">
            <a:avLst/>
          </a:prstGeom>
        </p:spPr>
      </p:pic>
      <p:cxnSp>
        <p:nvCxnSpPr>
          <p:cNvPr id="15" name="Gerade Verbindung mit Pfeil 14">
            <a:extLst>
              <a:ext uri="{FF2B5EF4-FFF2-40B4-BE49-F238E27FC236}">
                <a16:creationId xmlns:a16="http://schemas.microsoft.com/office/drawing/2014/main" id="{ECDC9237-4405-C334-1C35-066A11C37186}"/>
              </a:ext>
            </a:extLst>
          </p:cNvPr>
          <p:cNvCxnSpPr>
            <a:cxnSpLocks/>
          </p:cNvCxnSpPr>
          <p:nvPr/>
        </p:nvCxnSpPr>
        <p:spPr>
          <a:xfrm flipV="1">
            <a:off x="5204584" y="1136626"/>
            <a:ext cx="1674199" cy="45616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Gerade Verbindung mit Pfeil 33">
            <a:extLst>
              <a:ext uri="{FF2B5EF4-FFF2-40B4-BE49-F238E27FC236}">
                <a16:creationId xmlns:a16="http://schemas.microsoft.com/office/drawing/2014/main" id="{A219D3D4-11AC-F637-78BA-10557F968AF7}"/>
              </a:ext>
            </a:extLst>
          </p:cNvPr>
          <p:cNvCxnSpPr>
            <a:cxnSpLocks/>
          </p:cNvCxnSpPr>
          <p:nvPr/>
        </p:nvCxnSpPr>
        <p:spPr>
          <a:xfrm flipV="1">
            <a:off x="5033134" y="1869605"/>
            <a:ext cx="1492358" cy="60958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65" name="Gerade Verbindung mit Pfeil 64">
            <a:extLst>
              <a:ext uri="{FF2B5EF4-FFF2-40B4-BE49-F238E27FC236}">
                <a16:creationId xmlns:a16="http://schemas.microsoft.com/office/drawing/2014/main" id="{64D7D935-0770-A964-9A7B-B947341B361C}"/>
              </a:ext>
            </a:extLst>
          </p:cNvPr>
          <p:cNvCxnSpPr>
            <a:cxnSpLocks/>
          </p:cNvCxnSpPr>
          <p:nvPr/>
        </p:nvCxnSpPr>
        <p:spPr>
          <a:xfrm flipV="1">
            <a:off x="5006567" y="2613004"/>
            <a:ext cx="1197949" cy="7483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70" name="Grafik 69">
            <a:extLst>
              <a:ext uri="{FF2B5EF4-FFF2-40B4-BE49-F238E27FC236}">
                <a16:creationId xmlns:a16="http://schemas.microsoft.com/office/drawing/2014/main" id="{4FCC8CA9-EA56-98DE-850A-340966852E8A}"/>
              </a:ext>
            </a:extLst>
          </p:cNvPr>
          <p:cNvPicPr>
            <a:picLocks noChangeAspect="1"/>
          </p:cNvPicPr>
          <p:nvPr/>
        </p:nvPicPr>
        <p:blipFill>
          <a:blip r:embed="rId6"/>
          <a:stretch>
            <a:fillRect/>
          </a:stretch>
        </p:blipFill>
        <p:spPr>
          <a:xfrm>
            <a:off x="5268189" y="3685853"/>
            <a:ext cx="2520373" cy="2536882"/>
          </a:xfrm>
          <a:prstGeom prst="rect">
            <a:avLst/>
          </a:prstGeom>
        </p:spPr>
      </p:pic>
      <p:sp>
        <p:nvSpPr>
          <p:cNvPr id="71" name="Rechteck 70">
            <a:extLst>
              <a:ext uri="{FF2B5EF4-FFF2-40B4-BE49-F238E27FC236}">
                <a16:creationId xmlns:a16="http://schemas.microsoft.com/office/drawing/2014/main" id="{B2DCB233-5A42-0FE4-C540-B48D54EA5411}"/>
              </a:ext>
            </a:extLst>
          </p:cNvPr>
          <p:cNvSpPr/>
          <p:nvPr/>
        </p:nvSpPr>
        <p:spPr>
          <a:xfrm>
            <a:off x="5413664" y="3819151"/>
            <a:ext cx="1756063" cy="1135143"/>
          </a:xfrm>
          <a:prstGeom prst="rect">
            <a:avLst/>
          </a:prstGeom>
          <a:noFill/>
          <a:ln w="158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2" name="Gerade Verbindung mit Pfeil 71">
            <a:extLst>
              <a:ext uri="{FF2B5EF4-FFF2-40B4-BE49-F238E27FC236}">
                <a16:creationId xmlns:a16="http://schemas.microsoft.com/office/drawing/2014/main" id="{896CD9B4-7DDF-F807-ABD5-9292923131E4}"/>
              </a:ext>
            </a:extLst>
          </p:cNvPr>
          <p:cNvCxnSpPr>
            <a:cxnSpLocks/>
          </p:cNvCxnSpPr>
          <p:nvPr/>
        </p:nvCxnSpPr>
        <p:spPr>
          <a:xfrm>
            <a:off x="5204584" y="3054221"/>
            <a:ext cx="999932" cy="290694"/>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77" name="Gerade Verbindung mit Pfeil 76">
            <a:extLst>
              <a:ext uri="{FF2B5EF4-FFF2-40B4-BE49-F238E27FC236}">
                <a16:creationId xmlns:a16="http://schemas.microsoft.com/office/drawing/2014/main" id="{8D8AF4C2-A1B9-C0FD-4AD0-AD483BFE607A}"/>
              </a:ext>
            </a:extLst>
          </p:cNvPr>
          <p:cNvCxnSpPr>
            <a:cxnSpLocks/>
          </p:cNvCxnSpPr>
          <p:nvPr/>
        </p:nvCxnSpPr>
        <p:spPr>
          <a:xfrm>
            <a:off x="7169727" y="4954294"/>
            <a:ext cx="528203" cy="1183657"/>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79" name="Grafik 78">
            <a:extLst>
              <a:ext uri="{FF2B5EF4-FFF2-40B4-BE49-F238E27FC236}">
                <a16:creationId xmlns:a16="http://schemas.microsoft.com/office/drawing/2014/main" id="{AFEC8F33-E178-DDEC-DAFF-559943FAC902}"/>
              </a:ext>
            </a:extLst>
          </p:cNvPr>
          <p:cNvPicPr>
            <a:picLocks noChangeAspect="1"/>
          </p:cNvPicPr>
          <p:nvPr/>
        </p:nvPicPr>
        <p:blipFill>
          <a:blip r:embed="rId7"/>
          <a:stretch>
            <a:fillRect/>
          </a:stretch>
        </p:blipFill>
        <p:spPr>
          <a:xfrm rot="19199757">
            <a:off x="7648677" y="5922615"/>
            <a:ext cx="398731" cy="395831"/>
          </a:xfrm>
          <a:prstGeom prst="rect">
            <a:avLst/>
          </a:prstGeom>
        </p:spPr>
      </p:pic>
      <p:cxnSp>
        <p:nvCxnSpPr>
          <p:cNvPr id="81" name="Gerade Verbindung mit Pfeil 80">
            <a:extLst>
              <a:ext uri="{FF2B5EF4-FFF2-40B4-BE49-F238E27FC236}">
                <a16:creationId xmlns:a16="http://schemas.microsoft.com/office/drawing/2014/main" id="{7F3432FC-D549-686B-BF4A-D1EA6A664467}"/>
              </a:ext>
            </a:extLst>
          </p:cNvPr>
          <p:cNvCxnSpPr>
            <a:cxnSpLocks/>
          </p:cNvCxnSpPr>
          <p:nvPr/>
        </p:nvCxnSpPr>
        <p:spPr>
          <a:xfrm flipV="1">
            <a:off x="4623901" y="5543583"/>
            <a:ext cx="1210863" cy="417098"/>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85" name="Grafik 84">
            <a:extLst>
              <a:ext uri="{FF2B5EF4-FFF2-40B4-BE49-F238E27FC236}">
                <a16:creationId xmlns:a16="http://schemas.microsoft.com/office/drawing/2014/main" id="{6F10B29C-ABBC-46B8-30D3-61F8FEAC7A61}"/>
              </a:ext>
            </a:extLst>
          </p:cNvPr>
          <p:cNvPicPr>
            <a:picLocks noChangeAspect="1"/>
          </p:cNvPicPr>
          <p:nvPr/>
        </p:nvPicPr>
        <p:blipFill>
          <a:blip r:embed="rId8"/>
          <a:stretch>
            <a:fillRect/>
          </a:stretch>
        </p:blipFill>
        <p:spPr>
          <a:xfrm>
            <a:off x="8282611" y="3004238"/>
            <a:ext cx="3618238" cy="2701618"/>
          </a:xfrm>
          <a:prstGeom prst="rect">
            <a:avLst/>
          </a:prstGeom>
        </p:spPr>
      </p:pic>
      <p:sp>
        <p:nvSpPr>
          <p:cNvPr id="86" name="Oval 85">
            <a:extLst>
              <a:ext uri="{FF2B5EF4-FFF2-40B4-BE49-F238E27FC236}">
                <a16:creationId xmlns:a16="http://schemas.microsoft.com/office/drawing/2014/main" id="{687A7C9B-E80A-C0AB-041F-47B65171C4BD}"/>
              </a:ext>
            </a:extLst>
          </p:cNvPr>
          <p:cNvSpPr/>
          <p:nvPr/>
        </p:nvSpPr>
        <p:spPr>
          <a:xfrm>
            <a:off x="7788562" y="1869605"/>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4</a:t>
            </a:r>
          </a:p>
        </p:txBody>
      </p:sp>
      <p:cxnSp>
        <p:nvCxnSpPr>
          <p:cNvPr id="87" name="Gerade Verbindung mit Pfeil 86">
            <a:extLst>
              <a:ext uri="{FF2B5EF4-FFF2-40B4-BE49-F238E27FC236}">
                <a16:creationId xmlns:a16="http://schemas.microsoft.com/office/drawing/2014/main" id="{7A473197-5AC7-7EEA-8A88-81FB64723675}"/>
              </a:ext>
            </a:extLst>
          </p:cNvPr>
          <p:cNvCxnSpPr>
            <a:cxnSpLocks/>
          </p:cNvCxnSpPr>
          <p:nvPr/>
        </p:nvCxnSpPr>
        <p:spPr>
          <a:xfrm flipH="1" flipV="1">
            <a:off x="6963888" y="1607535"/>
            <a:ext cx="1261996" cy="11153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572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808A6-10DE-4F9C-F06F-11C8C9305B8C}"/>
            </a:ext>
          </a:extLst>
        </p:cNvPr>
        <p:cNvGrpSpPr/>
        <p:nvPr/>
      </p:nvGrpSpPr>
      <p:grpSpPr>
        <a:xfrm>
          <a:off x="0" y="0"/>
          <a:ext cx="0" cy="0"/>
          <a:chOff x="0" y="0"/>
          <a:chExt cx="0" cy="0"/>
        </a:xfrm>
      </p:grpSpPr>
      <p:grpSp>
        <p:nvGrpSpPr>
          <p:cNvPr id="18" name="Gruppieren 17">
            <a:extLst>
              <a:ext uri="{FF2B5EF4-FFF2-40B4-BE49-F238E27FC236}">
                <a16:creationId xmlns:a16="http://schemas.microsoft.com/office/drawing/2014/main" id="{10D14B01-1534-A3BD-1077-AFD22DBC6F8A}"/>
              </a:ext>
            </a:extLst>
          </p:cNvPr>
          <p:cNvGrpSpPr/>
          <p:nvPr/>
        </p:nvGrpSpPr>
        <p:grpSpPr>
          <a:xfrm>
            <a:off x="5608726" y="1017232"/>
            <a:ext cx="6194287" cy="4233423"/>
            <a:chOff x="5608726" y="1017233"/>
            <a:chExt cx="4221073" cy="2884850"/>
          </a:xfrm>
        </p:grpSpPr>
        <p:pic>
          <p:nvPicPr>
            <p:cNvPr id="9" name="Grafik 8">
              <a:extLst>
                <a:ext uri="{FF2B5EF4-FFF2-40B4-BE49-F238E27FC236}">
                  <a16:creationId xmlns:a16="http://schemas.microsoft.com/office/drawing/2014/main" id="{8CDA5529-E796-060B-AF14-813F791F0B48}"/>
                </a:ext>
              </a:extLst>
            </p:cNvPr>
            <p:cNvPicPr>
              <a:picLocks noChangeAspect="1"/>
            </p:cNvPicPr>
            <p:nvPr/>
          </p:nvPicPr>
          <p:blipFill>
            <a:blip r:embed="rId2"/>
            <a:stretch>
              <a:fillRect/>
            </a:stretch>
          </p:blipFill>
          <p:spPr>
            <a:xfrm>
              <a:off x="5608726" y="1017233"/>
              <a:ext cx="4221073" cy="2884850"/>
            </a:xfrm>
            <a:prstGeom prst="rect">
              <a:avLst/>
            </a:prstGeom>
          </p:spPr>
        </p:pic>
        <p:pic>
          <p:nvPicPr>
            <p:cNvPr id="17" name="Grafik 16">
              <a:extLst>
                <a:ext uri="{FF2B5EF4-FFF2-40B4-BE49-F238E27FC236}">
                  <a16:creationId xmlns:a16="http://schemas.microsoft.com/office/drawing/2014/main" id="{3B532546-7BE4-9A05-7A55-06D0DBD60EEC}"/>
                </a:ext>
              </a:extLst>
            </p:cNvPr>
            <p:cNvPicPr>
              <a:picLocks noChangeAspect="1"/>
            </p:cNvPicPr>
            <p:nvPr/>
          </p:nvPicPr>
          <p:blipFill>
            <a:blip r:embed="rId3"/>
            <a:stretch>
              <a:fillRect/>
            </a:stretch>
          </p:blipFill>
          <p:spPr>
            <a:xfrm>
              <a:off x="6997683" y="1214439"/>
              <a:ext cx="2712947" cy="2536272"/>
            </a:xfrm>
            <a:prstGeom prst="rect">
              <a:avLst/>
            </a:prstGeom>
          </p:spPr>
        </p:pic>
      </p:grpSp>
      <p:sp>
        <p:nvSpPr>
          <p:cNvPr id="6" name="Rechteck 5">
            <a:extLst>
              <a:ext uri="{FF2B5EF4-FFF2-40B4-BE49-F238E27FC236}">
                <a16:creationId xmlns:a16="http://schemas.microsoft.com/office/drawing/2014/main" id="{1342BBFA-F238-C325-2D8C-F3003D59DCDF}"/>
              </a:ext>
            </a:extLst>
          </p:cNvPr>
          <p:cNvSpPr/>
          <p:nvPr/>
        </p:nvSpPr>
        <p:spPr>
          <a:xfrm>
            <a:off x="848427" y="4015487"/>
            <a:ext cx="4309361" cy="556513"/>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Mit dem Tool „</a:t>
            </a:r>
            <a:r>
              <a:rPr lang="de-DE" sz="1600" dirty="0" err="1"/>
              <a:t>Mittelpunktskreis</a:t>
            </a:r>
            <a:r>
              <a:rPr lang="de-DE" sz="1600" dirty="0"/>
              <a:t>“ erstellst du einen Kreis mit </a:t>
            </a:r>
            <a:r>
              <a:rPr lang="de-DE" sz="1600" b="1" dirty="0"/>
              <a:t>90mm</a:t>
            </a:r>
            <a:r>
              <a:rPr lang="de-DE" sz="1600" dirty="0"/>
              <a:t> Durchmesser.</a:t>
            </a:r>
          </a:p>
        </p:txBody>
      </p:sp>
      <p:sp>
        <p:nvSpPr>
          <p:cNvPr id="2" name="Titel 1">
            <a:extLst>
              <a:ext uri="{FF2B5EF4-FFF2-40B4-BE49-F238E27FC236}">
                <a16:creationId xmlns:a16="http://schemas.microsoft.com/office/drawing/2014/main" id="{59F0103F-C496-ACDD-D83F-BA12F451F12E}"/>
              </a:ext>
            </a:extLst>
          </p:cNvPr>
          <p:cNvSpPr>
            <a:spLocks noGrp="1"/>
          </p:cNvSpPr>
          <p:nvPr>
            <p:ph type="title"/>
          </p:nvPr>
        </p:nvSpPr>
        <p:spPr/>
        <p:txBody>
          <a:bodyPr/>
          <a:lstStyle/>
          <a:p>
            <a:r>
              <a:rPr lang="de-DE" sz="2800" dirty="0"/>
              <a:t>Rändelung erstellen</a:t>
            </a:r>
          </a:p>
        </p:txBody>
      </p:sp>
      <p:sp>
        <p:nvSpPr>
          <p:cNvPr id="4" name="Rechteck 3">
            <a:extLst>
              <a:ext uri="{FF2B5EF4-FFF2-40B4-BE49-F238E27FC236}">
                <a16:creationId xmlns:a16="http://schemas.microsoft.com/office/drawing/2014/main" id="{8738BF43-82CB-5A21-A4DB-3C2FBF8D2D7B}"/>
              </a:ext>
            </a:extLst>
          </p:cNvPr>
          <p:cNvSpPr/>
          <p:nvPr/>
        </p:nvSpPr>
        <p:spPr>
          <a:xfrm>
            <a:off x="848428" y="1017233"/>
            <a:ext cx="4309360" cy="1390133"/>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dirty="0"/>
              <a:t>Um zwischen den Buchstaben eine optische Trennung zur erhalten, sollen der Rand der Scheibe dünne Linien zwischen den Buchstaben graviert werden.</a:t>
            </a:r>
          </a:p>
          <a:p>
            <a:r>
              <a:rPr lang="de-DE" sz="1600" dirty="0"/>
              <a:t>Erstelle dazu eine neue Skizze „</a:t>
            </a:r>
            <a:r>
              <a:rPr lang="de-DE" sz="1600" dirty="0" err="1"/>
              <a:t>Raendelung</a:t>
            </a:r>
            <a:r>
              <a:rPr lang="de-DE" sz="1600" dirty="0"/>
              <a:t>“. </a:t>
            </a:r>
          </a:p>
        </p:txBody>
      </p:sp>
      <p:sp>
        <p:nvSpPr>
          <p:cNvPr id="7" name="Oval 6">
            <a:extLst>
              <a:ext uri="{FF2B5EF4-FFF2-40B4-BE49-F238E27FC236}">
                <a16:creationId xmlns:a16="http://schemas.microsoft.com/office/drawing/2014/main" id="{74FDC0B2-E65E-6AD6-5AFA-8428CBDD4D49}"/>
              </a:ext>
            </a:extLst>
          </p:cNvPr>
          <p:cNvSpPr/>
          <p:nvPr/>
        </p:nvSpPr>
        <p:spPr>
          <a:xfrm>
            <a:off x="320008" y="101723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8" name="Oval 7">
            <a:extLst>
              <a:ext uri="{FF2B5EF4-FFF2-40B4-BE49-F238E27FC236}">
                <a16:creationId xmlns:a16="http://schemas.microsoft.com/office/drawing/2014/main" id="{5652D575-BEDB-C21A-A10A-2B5B7B76F476}"/>
              </a:ext>
            </a:extLst>
          </p:cNvPr>
          <p:cNvSpPr/>
          <p:nvPr/>
        </p:nvSpPr>
        <p:spPr>
          <a:xfrm>
            <a:off x="319416" y="4015487"/>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cxnSp>
        <p:nvCxnSpPr>
          <p:cNvPr id="12" name="Gerade Verbindung mit Pfeil 11">
            <a:extLst>
              <a:ext uri="{FF2B5EF4-FFF2-40B4-BE49-F238E27FC236}">
                <a16:creationId xmlns:a16="http://schemas.microsoft.com/office/drawing/2014/main" id="{28083E18-9D2B-1643-AED4-71C2AF6D3EA9}"/>
              </a:ext>
            </a:extLst>
          </p:cNvPr>
          <p:cNvCxnSpPr>
            <a:cxnSpLocks/>
          </p:cNvCxnSpPr>
          <p:nvPr/>
        </p:nvCxnSpPr>
        <p:spPr>
          <a:xfrm>
            <a:off x="5424390" y="2245073"/>
            <a:ext cx="184336" cy="12700"/>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3" name="Gerade Verbindung mit Pfeil 2">
            <a:extLst>
              <a:ext uri="{FF2B5EF4-FFF2-40B4-BE49-F238E27FC236}">
                <a16:creationId xmlns:a16="http://schemas.microsoft.com/office/drawing/2014/main" id="{8798FBFF-E217-85BF-E113-77D842DF9769}"/>
              </a:ext>
            </a:extLst>
          </p:cNvPr>
          <p:cNvCxnSpPr>
            <a:cxnSpLocks/>
            <a:stCxn id="6" idx="3"/>
          </p:cNvCxnSpPr>
          <p:nvPr/>
        </p:nvCxnSpPr>
        <p:spPr>
          <a:xfrm flipV="1">
            <a:off x="5157788" y="3987425"/>
            <a:ext cx="3364706" cy="30631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8348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D000E-B0A7-2BCF-9EFE-5B28A73704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28C87E-2F9A-6338-0236-65ED5FA81194}"/>
              </a:ext>
            </a:extLst>
          </p:cNvPr>
          <p:cNvSpPr>
            <a:spLocks noGrp="1"/>
          </p:cNvSpPr>
          <p:nvPr>
            <p:ph type="title"/>
          </p:nvPr>
        </p:nvSpPr>
        <p:spPr/>
        <p:txBody>
          <a:bodyPr/>
          <a:lstStyle/>
          <a:p>
            <a:r>
              <a:rPr lang="de-DE" sz="2800" b="1" dirty="0" err="1"/>
              <a:t>Onshape</a:t>
            </a:r>
            <a:r>
              <a:rPr lang="de-DE" sz="2800" b="1" dirty="0"/>
              <a:t>-Guide: </a:t>
            </a:r>
            <a:r>
              <a:rPr lang="de-DE" sz="2800" b="1" dirty="0" err="1"/>
              <a:t>Decodierscheibe</a:t>
            </a:r>
            <a:endParaRPr lang="de-DE" sz="2800" dirty="0"/>
          </a:p>
        </p:txBody>
      </p:sp>
      <p:sp>
        <p:nvSpPr>
          <p:cNvPr id="5" name="Rechteck 4">
            <a:extLst>
              <a:ext uri="{FF2B5EF4-FFF2-40B4-BE49-F238E27FC236}">
                <a16:creationId xmlns:a16="http://schemas.microsoft.com/office/drawing/2014/main" id="{454C48E4-AF6F-C1CA-B364-30EDB4D9D1F6}"/>
              </a:ext>
            </a:extLst>
          </p:cNvPr>
          <p:cNvSpPr/>
          <p:nvPr/>
        </p:nvSpPr>
        <p:spPr>
          <a:xfrm>
            <a:off x="1485900" y="1331599"/>
            <a:ext cx="7048500" cy="128553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Dieses Skript hilft dir, eine </a:t>
            </a:r>
            <a:r>
              <a:rPr lang="de-DE" sz="2400" dirty="0" err="1">
                <a:latin typeface="Helvetica" pitchFamily="2" charset="0"/>
              </a:rPr>
              <a:t>Decodierscheibe</a:t>
            </a:r>
            <a:r>
              <a:rPr lang="de-DE" sz="2400" dirty="0">
                <a:latin typeface="Helvetica" pitchFamily="2" charset="0"/>
              </a:rPr>
              <a:t> zu konstruieren. Folge den Schritten einfach nacheinander.</a:t>
            </a:r>
          </a:p>
          <a:p>
            <a:endParaRPr lang="de-DE" sz="2400" dirty="0">
              <a:latin typeface="Helvetica" pitchFamily="2" charset="0"/>
            </a:endParaRPr>
          </a:p>
          <a:p>
            <a:endParaRPr lang="de-DE" sz="2400" dirty="0">
              <a:latin typeface="Helvetica" pitchFamily="2" charset="0"/>
            </a:endParaRPr>
          </a:p>
        </p:txBody>
      </p:sp>
      <p:sp>
        <p:nvSpPr>
          <p:cNvPr id="6" name="Oval 5">
            <a:extLst>
              <a:ext uri="{FF2B5EF4-FFF2-40B4-BE49-F238E27FC236}">
                <a16:creationId xmlns:a16="http://schemas.microsoft.com/office/drawing/2014/main" id="{53188AE3-5FED-1288-4384-3A677D78FAC4}"/>
              </a:ext>
            </a:extLst>
          </p:cNvPr>
          <p:cNvSpPr/>
          <p:nvPr/>
        </p:nvSpPr>
        <p:spPr>
          <a:xfrm>
            <a:off x="964120" y="133159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Rechteck 6">
            <a:extLst>
              <a:ext uri="{FF2B5EF4-FFF2-40B4-BE49-F238E27FC236}">
                <a16:creationId xmlns:a16="http://schemas.microsoft.com/office/drawing/2014/main" id="{BB940034-637A-81D2-5847-FA67E73BAABD}"/>
              </a:ext>
            </a:extLst>
          </p:cNvPr>
          <p:cNvSpPr/>
          <p:nvPr/>
        </p:nvSpPr>
        <p:spPr>
          <a:xfrm>
            <a:off x="1485900" y="3055628"/>
            <a:ext cx="7048500" cy="2845115"/>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Die entstehende Zeichnung kann anschließend</a:t>
            </a:r>
          </a:p>
          <a:p>
            <a:pPr marL="342900" indent="-342900">
              <a:buFont typeface="Arial" panose="020B0604020202020204" pitchFamily="34" charset="0"/>
              <a:buChar char="•"/>
            </a:pPr>
            <a:r>
              <a:rPr lang="de-DE" sz="2400" dirty="0">
                <a:latin typeface="Helvetica" pitchFamily="2" charset="0"/>
              </a:rPr>
              <a:t>In </a:t>
            </a:r>
            <a:r>
              <a:rPr lang="de-DE" sz="2400" dirty="0" err="1">
                <a:latin typeface="Helvetica" pitchFamily="2" charset="0"/>
              </a:rPr>
              <a:t>Onshape</a:t>
            </a:r>
            <a:r>
              <a:rPr lang="de-DE" sz="2400" dirty="0">
                <a:latin typeface="Helvetica" pitchFamily="2" charset="0"/>
              </a:rPr>
              <a:t> simuliert werden</a:t>
            </a:r>
          </a:p>
          <a:p>
            <a:pPr marL="342900" indent="-342900">
              <a:buFont typeface="Arial" panose="020B0604020202020204" pitchFamily="34" charset="0"/>
              <a:buChar char="•"/>
            </a:pPr>
            <a:r>
              <a:rPr lang="de-DE" sz="2400" dirty="0">
                <a:latin typeface="Helvetica" pitchFamily="2" charset="0"/>
              </a:rPr>
              <a:t>in Einzelteilen mit dem Lasercutter. ausgeschnitten werden.</a:t>
            </a:r>
          </a:p>
          <a:p>
            <a:pPr marL="342900" indent="-342900">
              <a:buFont typeface="Arial" panose="020B0604020202020204" pitchFamily="34" charset="0"/>
              <a:buChar char="•"/>
            </a:pPr>
            <a:r>
              <a:rPr lang="de-DE" sz="2400" dirty="0">
                <a:latin typeface="Helvetica" pitchFamily="2" charset="0"/>
              </a:rPr>
              <a:t>Mit etwas Nachbearbeitung mit einem 3D-Drucker in einstellbarer Höhe gedruckt werden.</a:t>
            </a:r>
          </a:p>
          <a:p>
            <a:endParaRPr lang="de-DE" sz="2400" dirty="0">
              <a:latin typeface="Helvetica" pitchFamily="2" charset="0"/>
            </a:endParaRPr>
          </a:p>
        </p:txBody>
      </p:sp>
      <p:sp>
        <p:nvSpPr>
          <p:cNvPr id="8" name="Oval 7">
            <a:extLst>
              <a:ext uri="{FF2B5EF4-FFF2-40B4-BE49-F238E27FC236}">
                <a16:creationId xmlns:a16="http://schemas.microsoft.com/office/drawing/2014/main" id="{3CC47F2C-5C88-69ED-A69B-2C5BA960E9DC}"/>
              </a:ext>
            </a:extLst>
          </p:cNvPr>
          <p:cNvSpPr/>
          <p:nvPr/>
        </p:nvSpPr>
        <p:spPr>
          <a:xfrm>
            <a:off x="964120" y="305562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spTree>
    <p:extLst>
      <p:ext uri="{BB962C8B-B14F-4D97-AF65-F5344CB8AC3E}">
        <p14:creationId xmlns:p14="http://schemas.microsoft.com/office/powerpoint/2010/main" val="707738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DAB08-BD42-F56C-5805-3EDDC3119B35}"/>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85ABA83D-33BB-40F6-883E-FF8A7D710630}"/>
              </a:ext>
            </a:extLst>
          </p:cNvPr>
          <p:cNvPicPr>
            <a:picLocks noChangeAspect="1"/>
          </p:cNvPicPr>
          <p:nvPr/>
        </p:nvPicPr>
        <p:blipFill>
          <a:blip r:embed="rId2"/>
          <a:stretch>
            <a:fillRect/>
          </a:stretch>
        </p:blipFill>
        <p:spPr>
          <a:xfrm>
            <a:off x="6226348" y="2291844"/>
            <a:ext cx="1759269" cy="1763712"/>
          </a:xfrm>
          <a:prstGeom prst="rect">
            <a:avLst/>
          </a:prstGeom>
        </p:spPr>
      </p:pic>
      <p:sp>
        <p:nvSpPr>
          <p:cNvPr id="6" name="Rechteck 5">
            <a:extLst>
              <a:ext uri="{FF2B5EF4-FFF2-40B4-BE49-F238E27FC236}">
                <a16:creationId xmlns:a16="http://schemas.microsoft.com/office/drawing/2014/main" id="{A7BBE25D-9AC5-F15A-797D-DF3CC03C2040}"/>
              </a:ext>
            </a:extLst>
          </p:cNvPr>
          <p:cNvSpPr/>
          <p:nvPr/>
        </p:nvSpPr>
        <p:spPr>
          <a:xfrm>
            <a:off x="848428" y="2648152"/>
            <a:ext cx="4610539" cy="780848"/>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Aktiviere das Bemaßungstool mit der Taste „D“, klicke beide Linien an und gib als Abstand 1.35mm ein.</a:t>
            </a:r>
          </a:p>
        </p:txBody>
      </p:sp>
      <p:sp>
        <p:nvSpPr>
          <p:cNvPr id="2" name="Titel 1">
            <a:extLst>
              <a:ext uri="{FF2B5EF4-FFF2-40B4-BE49-F238E27FC236}">
                <a16:creationId xmlns:a16="http://schemas.microsoft.com/office/drawing/2014/main" id="{8413B548-02AC-4ED6-7653-B5C0B3781636}"/>
              </a:ext>
            </a:extLst>
          </p:cNvPr>
          <p:cNvSpPr>
            <a:spLocks noGrp="1"/>
          </p:cNvSpPr>
          <p:nvPr>
            <p:ph type="title"/>
          </p:nvPr>
        </p:nvSpPr>
        <p:spPr/>
        <p:txBody>
          <a:bodyPr/>
          <a:lstStyle/>
          <a:p>
            <a:r>
              <a:rPr lang="de-DE" sz="2800" dirty="0"/>
              <a:t>Rändelung erstellen</a:t>
            </a:r>
          </a:p>
        </p:txBody>
      </p:sp>
      <p:sp>
        <p:nvSpPr>
          <p:cNvPr id="4" name="Rechteck 3">
            <a:extLst>
              <a:ext uri="{FF2B5EF4-FFF2-40B4-BE49-F238E27FC236}">
                <a16:creationId xmlns:a16="http://schemas.microsoft.com/office/drawing/2014/main" id="{BA21DAC9-E44B-3C12-7959-FA53B59049B2}"/>
              </a:ext>
            </a:extLst>
          </p:cNvPr>
          <p:cNvSpPr/>
          <p:nvPr/>
        </p:nvSpPr>
        <p:spPr>
          <a:xfrm>
            <a:off x="848428" y="1017233"/>
            <a:ext cx="4610540" cy="1086575"/>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dirty="0"/>
              <a:t>Zeichne nun mit dem Linienwerkzeug oben zwei parallele Linien rechts und links der senkrechten Mittelachse, jeweils vom äußeren Kreis bis zum </a:t>
            </a:r>
            <a:r>
              <a:rPr lang="de-DE" sz="1600" dirty="0" err="1"/>
              <a:t>Rändelungskreis</a:t>
            </a:r>
            <a:r>
              <a:rPr lang="de-DE" sz="1600" dirty="0"/>
              <a:t>.</a:t>
            </a:r>
          </a:p>
        </p:txBody>
      </p:sp>
      <p:sp>
        <p:nvSpPr>
          <p:cNvPr id="7" name="Oval 6">
            <a:extLst>
              <a:ext uri="{FF2B5EF4-FFF2-40B4-BE49-F238E27FC236}">
                <a16:creationId xmlns:a16="http://schemas.microsoft.com/office/drawing/2014/main" id="{4B525549-ADDD-2EAA-2FD7-456750E7E6AA}"/>
              </a:ext>
            </a:extLst>
          </p:cNvPr>
          <p:cNvSpPr/>
          <p:nvPr/>
        </p:nvSpPr>
        <p:spPr>
          <a:xfrm>
            <a:off x="320008" y="101723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8" name="Oval 7">
            <a:extLst>
              <a:ext uri="{FF2B5EF4-FFF2-40B4-BE49-F238E27FC236}">
                <a16:creationId xmlns:a16="http://schemas.microsoft.com/office/drawing/2014/main" id="{FD27FCE2-4A18-8261-DC7C-F329DF205120}"/>
              </a:ext>
            </a:extLst>
          </p:cNvPr>
          <p:cNvSpPr/>
          <p:nvPr/>
        </p:nvSpPr>
        <p:spPr>
          <a:xfrm>
            <a:off x="319416" y="262244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cxnSp>
        <p:nvCxnSpPr>
          <p:cNvPr id="3" name="Gerade Verbindung mit Pfeil 2">
            <a:extLst>
              <a:ext uri="{FF2B5EF4-FFF2-40B4-BE49-F238E27FC236}">
                <a16:creationId xmlns:a16="http://schemas.microsoft.com/office/drawing/2014/main" id="{1FEC7C8C-152E-E989-5EB1-B136E482DBDE}"/>
              </a:ext>
            </a:extLst>
          </p:cNvPr>
          <p:cNvCxnSpPr>
            <a:cxnSpLocks/>
          </p:cNvCxnSpPr>
          <p:nvPr/>
        </p:nvCxnSpPr>
        <p:spPr>
          <a:xfrm flipV="1">
            <a:off x="5458966" y="2622448"/>
            <a:ext cx="1470472" cy="218660"/>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
        <p:nvSpPr>
          <p:cNvPr id="25" name="Rechteck 24">
            <a:extLst>
              <a:ext uri="{FF2B5EF4-FFF2-40B4-BE49-F238E27FC236}">
                <a16:creationId xmlns:a16="http://schemas.microsoft.com/office/drawing/2014/main" id="{6CD8E7D0-7A92-C590-3673-8833B071B23E}"/>
              </a:ext>
            </a:extLst>
          </p:cNvPr>
          <p:cNvSpPr/>
          <p:nvPr/>
        </p:nvSpPr>
        <p:spPr>
          <a:xfrm>
            <a:off x="848428" y="4271964"/>
            <a:ext cx="4610539" cy="1568804"/>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Verbinde die Endpunkte der Linien oben und unten jeweils mit einer Linie, um eine Fläche zu erzeugen.</a:t>
            </a:r>
          </a:p>
          <a:p>
            <a:pPr lvl="0"/>
            <a:r>
              <a:rPr lang="de-DE" sz="1600" dirty="0"/>
              <a:t>Aktiviere das Linienwerkzeug.</a:t>
            </a:r>
          </a:p>
          <a:p>
            <a:pPr lvl="0"/>
            <a:r>
              <a:rPr lang="de-DE" sz="1600" dirty="0"/>
              <a:t>Klick dann auf einen blauen Eckpunkt und dann auf den nächsten. </a:t>
            </a:r>
          </a:p>
        </p:txBody>
      </p:sp>
      <p:sp>
        <p:nvSpPr>
          <p:cNvPr id="26" name="Oval 25">
            <a:extLst>
              <a:ext uri="{FF2B5EF4-FFF2-40B4-BE49-F238E27FC236}">
                <a16:creationId xmlns:a16="http://schemas.microsoft.com/office/drawing/2014/main" id="{83F162ED-DE1D-A110-9456-2F400355DFE8}"/>
              </a:ext>
            </a:extLst>
          </p:cNvPr>
          <p:cNvSpPr/>
          <p:nvPr/>
        </p:nvSpPr>
        <p:spPr>
          <a:xfrm>
            <a:off x="319416" y="427196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pic>
        <p:nvPicPr>
          <p:cNvPr id="5" name="Grafik 4">
            <a:extLst>
              <a:ext uri="{FF2B5EF4-FFF2-40B4-BE49-F238E27FC236}">
                <a16:creationId xmlns:a16="http://schemas.microsoft.com/office/drawing/2014/main" id="{C3A63A02-3E25-254A-F47A-D17D6B230671}"/>
              </a:ext>
            </a:extLst>
          </p:cNvPr>
          <p:cNvPicPr>
            <a:picLocks noChangeAspect="1"/>
          </p:cNvPicPr>
          <p:nvPr/>
        </p:nvPicPr>
        <p:blipFill>
          <a:blip r:embed="rId3"/>
          <a:stretch>
            <a:fillRect/>
          </a:stretch>
        </p:blipFill>
        <p:spPr>
          <a:xfrm>
            <a:off x="6631432" y="1077396"/>
            <a:ext cx="1898871" cy="1177384"/>
          </a:xfrm>
          <a:prstGeom prst="rect">
            <a:avLst/>
          </a:prstGeom>
        </p:spPr>
      </p:pic>
      <p:pic>
        <p:nvPicPr>
          <p:cNvPr id="10" name="Grafik 9">
            <a:extLst>
              <a:ext uri="{FF2B5EF4-FFF2-40B4-BE49-F238E27FC236}">
                <a16:creationId xmlns:a16="http://schemas.microsoft.com/office/drawing/2014/main" id="{6E430106-3381-5EFD-540C-ACD0D0ED3C6B}"/>
              </a:ext>
            </a:extLst>
          </p:cNvPr>
          <p:cNvPicPr>
            <a:picLocks noChangeAspect="1"/>
          </p:cNvPicPr>
          <p:nvPr/>
        </p:nvPicPr>
        <p:blipFill>
          <a:blip r:embed="rId4"/>
          <a:stretch>
            <a:fillRect/>
          </a:stretch>
        </p:blipFill>
        <p:spPr>
          <a:xfrm>
            <a:off x="5697553" y="1084504"/>
            <a:ext cx="722313" cy="174753"/>
          </a:xfrm>
          <a:prstGeom prst="rect">
            <a:avLst/>
          </a:prstGeom>
        </p:spPr>
      </p:pic>
      <p:cxnSp>
        <p:nvCxnSpPr>
          <p:cNvPr id="12" name="Gerade Verbindung mit Pfeil 11">
            <a:extLst>
              <a:ext uri="{FF2B5EF4-FFF2-40B4-BE49-F238E27FC236}">
                <a16:creationId xmlns:a16="http://schemas.microsoft.com/office/drawing/2014/main" id="{326BA93A-9D75-6D47-CFFE-69A68BCBA332}"/>
              </a:ext>
            </a:extLst>
          </p:cNvPr>
          <p:cNvCxnSpPr>
            <a:cxnSpLocks/>
          </p:cNvCxnSpPr>
          <p:nvPr/>
        </p:nvCxnSpPr>
        <p:spPr>
          <a:xfrm flipV="1">
            <a:off x="5364126" y="1162410"/>
            <a:ext cx="606055" cy="4333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CECCC996-7343-B5E9-279D-75ED9A2EEE9B}"/>
              </a:ext>
            </a:extLst>
          </p:cNvPr>
          <p:cNvCxnSpPr>
            <a:cxnSpLocks/>
          </p:cNvCxnSpPr>
          <p:nvPr/>
        </p:nvCxnSpPr>
        <p:spPr>
          <a:xfrm flipV="1">
            <a:off x="5458966" y="1667512"/>
            <a:ext cx="2393178" cy="225066"/>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23" name="Grafik 22">
            <a:extLst>
              <a:ext uri="{FF2B5EF4-FFF2-40B4-BE49-F238E27FC236}">
                <a16:creationId xmlns:a16="http://schemas.microsoft.com/office/drawing/2014/main" id="{18249A25-725A-BC90-F434-8A7A7FB09060}"/>
              </a:ext>
            </a:extLst>
          </p:cNvPr>
          <p:cNvPicPr>
            <a:picLocks noChangeAspect="1"/>
          </p:cNvPicPr>
          <p:nvPr/>
        </p:nvPicPr>
        <p:blipFill>
          <a:blip r:embed="rId5"/>
          <a:stretch>
            <a:fillRect/>
          </a:stretch>
        </p:blipFill>
        <p:spPr>
          <a:xfrm>
            <a:off x="6226348" y="4564658"/>
            <a:ext cx="1399765" cy="1198773"/>
          </a:xfrm>
          <a:prstGeom prst="rect">
            <a:avLst/>
          </a:prstGeom>
        </p:spPr>
      </p:pic>
      <p:pic>
        <p:nvPicPr>
          <p:cNvPr id="24" name="Grafik 23">
            <a:extLst>
              <a:ext uri="{FF2B5EF4-FFF2-40B4-BE49-F238E27FC236}">
                <a16:creationId xmlns:a16="http://schemas.microsoft.com/office/drawing/2014/main" id="{727FDB47-BDF0-C311-DD99-771013D22E5E}"/>
              </a:ext>
            </a:extLst>
          </p:cNvPr>
          <p:cNvPicPr>
            <a:picLocks noChangeAspect="1"/>
          </p:cNvPicPr>
          <p:nvPr/>
        </p:nvPicPr>
        <p:blipFill>
          <a:blip r:embed="rId6"/>
          <a:stretch>
            <a:fillRect/>
          </a:stretch>
        </p:blipFill>
        <p:spPr>
          <a:xfrm>
            <a:off x="7985617" y="4592866"/>
            <a:ext cx="1225392" cy="1170565"/>
          </a:xfrm>
          <a:prstGeom prst="rect">
            <a:avLst/>
          </a:prstGeom>
        </p:spPr>
      </p:pic>
      <p:cxnSp>
        <p:nvCxnSpPr>
          <p:cNvPr id="27" name="Gerade Verbindung mit Pfeil 26">
            <a:extLst>
              <a:ext uri="{FF2B5EF4-FFF2-40B4-BE49-F238E27FC236}">
                <a16:creationId xmlns:a16="http://schemas.microsoft.com/office/drawing/2014/main" id="{F9D002AB-98DE-FFD1-4C4A-065E1946607A}"/>
              </a:ext>
            </a:extLst>
          </p:cNvPr>
          <p:cNvCxnSpPr>
            <a:cxnSpLocks/>
          </p:cNvCxnSpPr>
          <p:nvPr/>
        </p:nvCxnSpPr>
        <p:spPr>
          <a:xfrm flipV="1">
            <a:off x="5426256" y="5100638"/>
            <a:ext cx="1126724" cy="347218"/>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31" name="Gerade Verbindung mit Pfeil 30">
            <a:extLst>
              <a:ext uri="{FF2B5EF4-FFF2-40B4-BE49-F238E27FC236}">
                <a16:creationId xmlns:a16="http://schemas.microsoft.com/office/drawing/2014/main" id="{808E636A-858D-5276-639A-A76E4998243A}"/>
              </a:ext>
            </a:extLst>
          </p:cNvPr>
          <p:cNvCxnSpPr>
            <a:cxnSpLocks/>
          </p:cNvCxnSpPr>
          <p:nvPr/>
        </p:nvCxnSpPr>
        <p:spPr>
          <a:xfrm flipV="1">
            <a:off x="5458966" y="5100638"/>
            <a:ext cx="1795274" cy="54713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5669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CCA93-49A0-966C-2DF7-2F99ED375616}"/>
            </a:ext>
          </a:extLst>
        </p:cNvPr>
        <p:cNvGrpSpPr/>
        <p:nvPr/>
      </p:nvGrpSpPr>
      <p:grpSpPr>
        <a:xfrm>
          <a:off x="0" y="0"/>
          <a:ext cx="0" cy="0"/>
          <a:chOff x="0" y="0"/>
          <a:chExt cx="0" cy="0"/>
        </a:xfrm>
      </p:grpSpPr>
      <p:pic>
        <p:nvPicPr>
          <p:cNvPr id="43" name="Grafik 42">
            <a:extLst>
              <a:ext uri="{FF2B5EF4-FFF2-40B4-BE49-F238E27FC236}">
                <a16:creationId xmlns:a16="http://schemas.microsoft.com/office/drawing/2014/main" id="{1F192788-C5DA-6862-3CE9-7DA4C90D0BB8}"/>
              </a:ext>
            </a:extLst>
          </p:cNvPr>
          <p:cNvPicPr>
            <a:picLocks noChangeAspect="1"/>
          </p:cNvPicPr>
          <p:nvPr/>
        </p:nvPicPr>
        <p:blipFill>
          <a:blip r:embed="rId2"/>
          <a:stretch>
            <a:fillRect/>
          </a:stretch>
        </p:blipFill>
        <p:spPr>
          <a:xfrm>
            <a:off x="6096000" y="3755934"/>
            <a:ext cx="3068626" cy="2577403"/>
          </a:xfrm>
          <a:prstGeom prst="rect">
            <a:avLst/>
          </a:prstGeom>
        </p:spPr>
      </p:pic>
      <p:pic>
        <p:nvPicPr>
          <p:cNvPr id="32" name="Grafik 31">
            <a:extLst>
              <a:ext uri="{FF2B5EF4-FFF2-40B4-BE49-F238E27FC236}">
                <a16:creationId xmlns:a16="http://schemas.microsoft.com/office/drawing/2014/main" id="{60EEF05A-8BBC-5AC8-1DAA-F1724C9BA6D3}"/>
              </a:ext>
            </a:extLst>
          </p:cNvPr>
          <p:cNvPicPr>
            <a:picLocks noChangeAspect="1"/>
          </p:cNvPicPr>
          <p:nvPr/>
        </p:nvPicPr>
        <p:blipFill>
          <a:blip r:embed="rId3"/>
          <a:stretch>
            <a:fillRect/>
          </a:stretch>
        </p:blipFill>
        <p:spPr>
          <a:xfrm>
            <a:off x="6096000" y="3037033"/>
            <a:ext cx="2518611" cy="658141"/>
          </a:xfrm>
          <a:prstGeom prst="rect">
            <a:avLst/>
          </a:prstGeom>
        </p:spPr>
      </p:pic>
      <p:pic>
        <p:nvPicPr>
          <p:cNvPr id="9" name="Grafik 8">
            <a:extLst>
              <a:ext uri="{FF2B5EF4-FFF2-40B4-BE49-F238E27FC236}">
                <a16:creationId xmlns:a16="http://schemas.microsoft.com/office/drawing/2014/main" id="{D4D2FE79-2F26-2C2E-F6C8-44F0C5F161A7}"/>
              </a:ext>
            </a:extLst>
          </p:cNvPr>
          <p:cNvPicPr>
            <a:picLocks noChangeAspect="1"/>
          </p:cNvPicPr>
          <p:nvPr/>
        </p:nvPicPr>
        <p:blipFill>
          <a:blip r:embed="rId4"/>
          <a:stretch>
            <a:fillRect/>
          </a:stretch>
        </p:blipFill>
        <p:spPr>
          <a:xfrm>
            <a:off x="6029614" y="949603"/>
            <a:ext cx="4642795" cy="2014180"/>
          </a:xfrm>
          <a:prstGeom prst="rect">
            <a:avLst/>
          </a:prstGeom>
        </p:spPr>
      </p:pic>
      <p:sp>
        <p:nvSpPr>
          <p:cNvPr id="6" name="Rechteck 5">
            <a:extLst>
              <a:ext uri="{FF2B5EF4-FFF2-40B4-BE49-F238E27FC236}">
                <a16:creationId xmlns:a16="http://schemas.microsoft.com/office/drawing/2014/main" id="{FFB6854A-0428-8977-51F3-698D172200DA}"/>
              </a:ext>
            </a:extLst>
          </p:cNvPr>
          <p:cNvSpPr/>
          <p:nvPr/>
        </p:nvSpPr>
        <p:spPr>
          <a:xfrm>
            <a:off x="852890" y="2243516"/>
            <a:ext cx="4610539" cy="630405"/>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Wähle „Entfernen“ und gib als „Tiefe“ 1mm ein. Schließe die Skizze ab.</a:t>
            </a:r>
          </a:p>
        </p:txBody>
      </p:sp>
      <p:sp>
        <p:nvSpPr>
          <p:cNvPr id="2" name="Titel 1">
            <a:extLst>
              <a:ext uri="{FF2B5EF4-FFF2-40B4-BE49-F238E27FC236}">
                <a16:creationId xmlns:a16="http://schemas.microsoft.com/office/drawing/2014/main" id="{859675DF-F94B-AAAB-9BA5-6A7C9EA5338E}"/>
              </a:ext>
            </a:extLst>
          </p:cNvPr>
          <p:cNvSpPr>
            <a:spLocks noGrp="1"/>
          </p:cNvSpPr>
          <p:nvPr>
            <p:ph type="title"/>
          </p:nvPr>
        </p:nvSpPr>
        <p:spPr/>
        <p:txBody>
          <a:bodyPr/>
          <a:lstStyle/>
          <a:p>
            <a:r>
              <a:rPr lang="de-DE" sz="2800" dirty="0"/>
              <a:t>Rändelung einprägen</a:t>
            </a:r>
          </a:p>
        </p:txBody>
      </p:sp>
      <p:sp>
        <p:nvSpPr>
          <p:cNvPr id="4" name="Rechteck 3">
            <a:extLst>
              <a:ext uri="{FF2B5EF4-FFF2-40B4-BE49-F238E27FC236}">
                <a16:creationId xmlns:a16="http://schemas.microsoft.com/office/drawing/2014/main" id="{B742514B-3B11-30A4-F6FD-80B203FD3625}"/>
              </a:ext>
            </a:extLst>
          </p:cNvPr>
          <p:cNvSpPr/>
          <p:nvPr/>
        </p:nvSpPr>
        <p:spPr>
          <a:xfrm>
            <a:off x="848428" y="1017234"/>
            <a:ext cx="4610540" cy="89290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dirty="0"/>
              <a:t>Wähle das Tool „Linear austragen“.</a:t>
            </a:r>
          </a:p>
          <a:p>
            <a:r>
              <a:rPr lang="de-DE" sz="1600" dirty="0"/>
              <a:t>Klicke in das gerade gezeichnete Rechteck, um die einzuprägende Fläche auszuwählen. </a:t>
            </a:r>
          </a:p>
        </p:txBody>
      </p:sp>
      <p:sp>
        <p:nvSpPr>
          <p:cNvPr id="7" name="Oval 6">
            <a:extLst>
              <a:ext uri="{FF2B5EF4-FFF2-40B4-BE49-F238E27FC236}">
                <a16:creationId xmlns:a16="http://schemas.microsoft.com/office/drawing/2014/main" id="{4769C1EA-77F9-5835-DC17-809D25F21B39}"/>
              </a:ext>
            </a:extLst>
          </p:cNvPr>
          <p:cNvSpPr/>
          <p:nvPr/>
        </p:nvSpPr>
        <p:spPr>
          <a:xfrm>
            <a:off x="320008" y="101723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8" name="Oval 7">
            <a:extLst>
              <a:ext uri="{FF2B5EF4-FFF2-40B4-BE49-F238E27FC236}">
                <a16:creationId xmlns:a16="http://schemas.microsoft.com/office/drawing/2014/main" id="{41181AD1-D114-3EE3-EEDA-5F340781F373}"/>
              </a:ext>
            </a:extLst>
          </p:cNvPr>
          <p:cNvSpPr/>
          <p:nvPr/>
        </p:nvSpPr>
        <p:spPr>
          <a:xfrm>
            <a:off x="323878" y="2217812"/>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cxnSp>
        <p:nvCxnSpPr>
          <p:cNvPr id="3" name="Gerade Verbindung mit Pfeil 2">
            <a:extLst>
              <a:ext uri="{FF2B5EF4-FFF2-40B4-BE49-F238E27FC236}">
                <a16:creationId xmlns:a16="http://schemas.microsoft.com/office/drawing/2014/main" id="{47FB326B-2C33-38E9-2568-9B8FA7D2A375}"/>
              </a:ext>
            </a:extLst>
          </p:cNvPr>
          <p:cNvCxnSpPr>
            <a:cxnSpLocks/>
          </p:cNvCxnSpPr>
          <p:nvPr/>
        </p:nvCxnSpPr>
        <p:spPr>
          <a:xfrm flipV="1">
            <a:off x="5415303" y="1608068"/>
            <a:ext cx="1076813" cy="785974"/>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
        <p:nvSpPr>
          <p:cNvPr id="25" name="Rechteck 24">
            <a:extLst>
              <a:ext uri="{FF2B5EF4-FFF2-40B4-BE49-F238E27FC236}">
                <a16:creationId xmlns:a16="http://schemas.microsoft.com/office/drawing/2014/main" id="{E47623BA-6999-0565-8771-FE6AC7AC3108}"/>
              </a:ext>
            </a:extLst>
          </p:cNvPr>
          <p:cNvSpPr/>
          <p:nvPr/>
        </p:nvSpPr>
        <p:spPr>
          <a:xfrm>
            <a:off x="848428" y="3229650"/>
            <a:ext cx="4610539" cy="301458"/>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Wähle das Tool „Lineares Muster“-&gt; „Kreismuster“</a:t>
            </a:r>
          </a:p>
        </p:txBody>
      </p:sp>
      <p:sp>
        <p:nvSpPr>
          <p:cNvPr id="26" name="Oval 25">
            <a:extLst>
              <a:ext uri="{FF2B5EF4-FFF2-40B4-BE49-F238E27FC236}">
                <a16:creationId xmlns:a16="http://schemas.microsoft.com/office/drawing/2014/main" id="{8AB4E87D-D258-D5EA-BFA0-2C53F02572F2}"/>
              </a:ext>
            </a:extLst>
          </p:cNvPr>
          <p:cNvSpPr/>
          <p:nvPr/>
        </p:nvSpPr>
        <p:spPr>
          <a:xfrm>
            <a:off x="319416" y="3229649"/>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cxnSp>
        <p:nvCxnSpPr>
          <p:cNvPr id="12" name="Gerade Verbindung mit Pfeil 11">
            <a:extLst>
              <a:ext uri="{FF2B5EF4-FFF2-40B4-BE49-F238E27FC236}">
                <a16:creationId xmlns:a16="http://schemas.microsoft.com/office/drawing/2014/main" id="{251E76CC-F77D-7914-542B-BBF5D64EA1C3}"/>
              </a:ext>
            </a:extLst>
          </p:cNvPr>
          <p:cNvCxnSpPr>
            <a:cxnSpLocks/>
          </p:cNvCxnSpPr>
          <p:nvPr/>
        </p:nvCxnSpPr>
        <p:spPr>
          <a:xfrm flipV="1">
            <a:off x="5364126" y="1162410"/>
            <a:ext cx="606055" cy="4333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CF9DDBC2-958D-B233-4936-A7CD06EC77D0}"/>
              </a:ext>
            </a:extLst>
          </p:cNvPr>
          <p:cNvCxnSpPr>
            <a:cxnSpLocks/>
          </p:cNvCxnSpPr>
          <p:nvPr/>
        </p:nvCxnSpPr>
        <p:spPr>
          <a:xfrm>
            <a:off x="5426256" y="1529490"/>
            <a:ext cx="3332733" cy="13394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27" name="Gerade Verbindung mit Pfeil 26">
            <a:extLst>
              <a:ext uri="{FF2B5EF4-FFF2-40B4-BE49-F238E27FC236}">
                <a16:creationId xmlns:a16="http://schemas.microsoft.com/office/drawing/2014/main" id="{CAF07BA6-21B0-135B-A884-760D2B896026}"/>
              </a:ext>
            </a:extLst>
          </p:cNvPr>
          <p:cNvCxnSpPr>
            <a:cxnSpLocks/>
          </p:cNvCxnSpPr>
          <p:nvPr/>
        </p:nvCxnSpPr>
        <p:spPr>
          <a:xfrm flipV="1">
            <a:off x="5169683" y="3229649"/>
            <a:ext cx="2063015" cy="26041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31" name="Gerade Verbindung mit Pfeil 30">
            <a:extLst>
              <a:ext uri="{FF2B5EF4-FFF2-40B4-BE49-F238E27FC236}">
                <a16:creationId xmlns:a16="http://schemas.microsoft.com/office/drawing/2014/main" id="{4C68051D-9A06-3744-40FB-DAB14D63C962}"/>
              </a:ext>
            </a:extLst>
          </p:cNvPr>
          <p:cNvCxnSpPr>
            <a:cxnSpLocks/>
          </p:cNvCxnSpPr>
          <p:nvPr/>
        </p:nvCxnSpPr>
        <p:spPr>
          <a:xfrm>
            <a:off x="5415303" y="4366104"/>
            <a:ext cx="744865" cy="114779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6" name="Gerade Verbindung mit Pfeil 15">
            <a:extLst>
              <a:ext uri="{FF2B5EF4-FFF2-40B4-BE49-F238E27FC236}">
                <a16:creationId xmlns:a16="http://schemas.microsoft.com/office/drawing/2014/main" id="{95E0F8B4-6EEA-93FF-05BA-02CD9AEC8C9C}"/>
              </a:ext>
            </a:extLst>
          </p:cNvPr>
          <p:cNvCxnSpPr>
            <a:cxnSpLocks/>
          </p:cNvCxnSpPr>
          <p:nvPr/>
        </p:nvCxnSpPr>
        <p:spPr>
          <a:xfrm flipH="1">
            <a:off x="6847510" y="1663439"/>
            <a:ext cx="1863353" cy="74963"/>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F3106938-2B23-289E-FFE5-BEC05A164A78}"/>
              </a:ext>
            </a:extLst>
          </p:cNvPr>
          <p:cNvCxnSpPr>
            <a:cxnSpLocks/>
            <a:stCxn id="6" idx="3"/>
          </p:cNvCxnSpPr>
          <p:nvPr/>
        </p:nvCxnSpPr>
        <p:spPr>
          <a:xfrm flipV="1">
            <a:off x="5463429" y="2065760"/>
            <a:ext cx="1088120" cy="492959"/>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28" name="Grafik 27">
            <a:extLst>
              <a:ext uri="{FF2B5EF4-FFF2-40B4-BE49-F238E27FC236}">
                <a16:creationId xmlns:a16="http://schemas.microsoft.com/office/drawing/2014/main" id="{1EE780BC-31CB-D32A-3C8C-2CDE4E106550}"/>
              </a:ext>
            </a:extLst>
          </p:cNvPr>
          <p:cNvPicPr>
            <a:picLocks noChangeAspect="1"/>
          </p:cNvPicPr>
          <p:nvPr/>
        </p:nvPicPr>
        <p:blipFill>
          <a:blip r:embed="rId5"/>
          <a:stretch>
            <a:fillRect/>
          </a:stretch>
        </p:blipFill>
        <p:spPr>
          <a:xfrm rot="16200000">
            <a:off x="10871025" y="1914477"/>
            <a:ext cx="1100713" cy="997899"/>
          </a:xfrm>
          <a:prstGeom prst="rect">
            <a:avLst/>
          </a:prstGeom>
        </p:spPr>
      </p:pic>
      <p:sp>
        <p:nvSpPr>
          <p:cNvPr id="40" name="Rechteck 39">
            <a:extLst>
              <a:ext uri="{FF2B5EF4-FFF2-40B4-BE49-F238E27FC236}">
                <a16:creationId xmlns:a16="http://schemas.microsoft.com/office/drawing/2014/main" id="{DA9673CB-0930-EA11-4847-79D46E22FFFF}"/>
              </a:ext>
            </a:extLst>
          </p:cNvPr>
          <p:cNvSpPr/>
          <p:nvPr/>
        </p:nvSpPr>
        <p:spPr>
          <a:xfrm>
            <a:off x="848428" y="3950837"/>
            <a:ext cx="4610539" cy="60495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Klicke auf die Skizze „</a:t>
            </a:r>
            <a:r>
              <a:rPr lang="de-DE" sz="1600" dirty="0" err="1"/>
              <a:t>Raendelung</a:t>
            </a:r>
            <a:r>
              <a:rPr lang="de-DE" sz="1600" dirty="0"/>
              <a:t>“ und auf das Feature „Linear austragen 4“.</a:t>
            </a:r>
          </a:p>
          <a:p>
            <a:pPr lvl="0"/>
            <a:endParaRPr lang="de-DE" sz="1600" dirty="0"/>
          </a:p>
        </p:txBody>
      </p:sp>
      <p:sp>
        <p:nvSpPr>
          <p:cNvPr id="41" name="Oval 40">
            <a:extLst>
              <a:ext uri="{FF2B5EF4-FFF2-40B4-BE49-F238E27FC236}">
                <a16:creationId xmlns:a16="http://schemas.microsoft.com/office/drawing/2014/main" id="{CA804FDE-C586-EB5B-31CD-77CB65094AEF}"/>
              </a:ext>
            </a:extLst>
          </p:cNvPr>
          <p:cNvSpPr/>
          <p:nvPr/>
        </p:nvSpPr>
        <p:spPr>
          <a:xfrm>
            <a:off x="319416" y="3950836"/>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4</a:t>
            </a:r>
          </a:p>
        </p:txBody>
      </p:sp>
      <p:sp>
        <p:nvSpPr>
          <p:cNvPr id="47" name="Rechteck 46">
            <a:extLst>
              <a:ext uri="{FF2B5EF4-FFF2-40B4-BE49-F238E27FC236}">
                <a16:creationId xmlns:a16="http://schemas.microsoft.com/office/drawing/2014/main" id="{DBD3B828-92C2-4F0C-9765-F1A092E74AD5}"/>
              </a:ext>
            </a:extLst>
          </p:cNvPr>
          <p:cNvSpPr/>
          <p:nvPr/>
        </p:nvSpPr>
        <p:spPr>
          <a:xfrm>
            <a:off x="848428" y="5026034"/>
            <a:ext cx="4610539" cy="81473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dirty="0"/>
              <a:t>Aktiviere „Gleicher Abstand“ und </a:t>
            </a:r>
          </a:p>
          <a:p>
            <a:pPr lvl="0"/>
            <a:r>
              <a:rPr lang="de-DE" sz="1600" dirty="0"/>
              <a:t>„Features erneut anwenden“</a:t>
            </a:r>
          </a:p>
          <a:p>
            <a:pPr lvl="0"/>
            <a:r>
              <a:rPr lang="de-DE" sz="1600" dirty="0"/>
              <a:t>Beende das Kreismuster.</a:t>
            </a:r>
          </a:p>
          <a:p>
            <a:pPr lvl="0"/>
            <a:endParaRPr lang="de-DE" sz="1600" dirty="0"/>
          </a:p>
        </p:txBody>
      </p:sp>
      <p:sp>
        <p:nvSpPr>
          <p:cNvPr id="48" name="Oval 47">
            <a:extLst>
              <a:ext uri="{FF2B5EF4-FFF2-40B4-BE49-F238E27FC236}">
                <a16:creationId xmlns:a16="http://schemas.microsoft.com/office/drawing/2014/main" id="{A616F6C5-13F3-D1DC-A766-519A2A532323}"/>
              </a:ext>
            </a:extLst>
          </p:cNvPr>
          <p:cNvSpPr/>
          <p:nvPr/>
        </p:nvSpPr>
        <p:spPr>
          <a:xfrm>
            <a:off x="319416" y="5016189"/>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5</a:t>
            </a:r>
          </a:p>
        </p:txBody>
      </p:sp>
      <p:cxnSp>
        <p:nvCxnSpPr>
          <p:cNvPr id="49" name="Gerade Verbindung mit Pfeil 48">
            <a:extLst>
              <a:ext uri="{FF2B5EF4-FFF2-40B4-BE49-F238E27FC236}">
                <a16:creationId xmlns:a16="http://schemas.microsoft.com/office/drawing/2014/main" id="{EAD5C7D5-5BB4-9810-CC82-4E00D294957F}"/>
              </a:ext>
            </a:extLst>
          </p:cNvPr>
          <p:cNvCxnSpPr>
            <a:cxnSpLocks/>
          </p:cNvCxnSpPr>
          <p:nvPr/>
        </p:nvCxnSpPr>
        <p:spPr>
          <a:xfrm>
            <a:off x="5458967" y="5334498"/>
            <a:ext cx="1203090" cy="0"/>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51" name="Grafik 50">
            <a:extLst>
              <a:ext uri="{FF2B5EF4-FFF2-40B4-BE49-F238E27FC236}">
                <a16:creationId xmlns:a16="http://schemas.microsoft.com/office/drawing/2014/main" id="{E33024F2-5388-6FB6-D828-61DAFAAFF992}"/>
              </a:ext>
            </a:extLst>
          </p:cNvPr>
          <p:cNvPicPr>
            <a:picLocks noChangeAspect="1"/>
          </p:cNvPicPr>
          <p:nvPr/>
        </p:nvPicPr>
        <p:blipFill>
          <a:blip r:embed="rId6"/>
          <a:stretch>
            <a:fillRect/>
          </a:stretch>
        </p:blipFill>
        <p:spPr>
          <a:xfrm>
            <a:off x="9212750" y="4439364"/>
            <a:ext cx="2707581" cy="1893973"/>
          </a:xfrm>
          <a:prstGeom prst="rect">
            <a:avLst/>
          </a:prstGeom>
        </p:spPr>
      </p:pic>
      <p:sp>
        <p:nvSpPr>
          <p:cNvPr id="52" name="Textfeld 51">
            <a:extLst>
              <a:ext uri="{FF2B5EF4-FFF2-40B4-BE49-F238E27FC236}">
                <a16:creationId xmlns:a16="http://schemas.microsoft.com/office/drawing/2014/main" id="{F26EBA42-2E1B-57AB-8C21-F8CFC2C0EE00}"/>
              </a:ext>
            </a:extLst>
          </p:cNvPr>
          <p:cNvSpPr txBox="1"/>
          <p:nvPr/>
        </p:nvSpPr>
        <p:spPr>
          <a:xfrm>
            <a:off x="9696084" y="3926492"/>
            <a:ext cx="2204289" cy="461665"/>
          </a:xfrm>
          <a:prstGeom prst="rect">
            <a:avLst/>
          </a:prstGeom>
          <a:solidFill>
            <a:srgbClr val="FFFF00"/>
          </a:solidFill>
        </p:spPr>
        <p:txBody>
          <a:bodyPr wrap="square" rtlCol="0">
            <a:spAutoFit/>
          </a:bodyPr>
          <a:lstStyle/>
          <a:p>
            <a:r>
              <a:rPr lang="de-DE" sz="1200" dirty="0"/>
              <a:t>Fertig mit der unteren Scheibe!</a:t>
            </a:r>
          </a:p>
          <a:p>
            <a:r>
              <a:rPr lang="de-DE" sz="1200" dirty="0"/>
              <a:t>So sollte es aussehen</a:t>
            </a:r>
          </a:p>
        </p:txBody>
      </p:sp>
      <p:pic>
        <p:nvPicPr>
          <p:cNvPr id="53" name="Grafik 52" descr="Glühbirne Elektrisches Licht · Kostenlose Vektorgrafik auf ...">
            <a:extLst>
              <a:ext uri="{FF2B5EF4-FFF2-40B4-BE49-F238E27FC236}">
                <a16:creationId xmlns:a16="http://schemas.microsoft.com/office/drawing/2014/main" id="{013F3C0D-9E44-61D9-8C1A-7A3BBD8A50FD}"/>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9318618" y="3695174"/>
            <a:ext cx="426998" cy="400310"/>
          </a:xfrm>
          <a:prstGeom prst="rect">
            <a:avLst/>
          </a:prstGeom>
        </p:spPr>
      </p:pic>
    </p:spTree>
    <p:extLst>
      <p:ext uri="{BB962C8B-B14F-4D97-AF65-F5344CB8AC3E}">
        <p14:creationId xmlns:p14="http://schemas.microsoft.com/office/powerpoint/2010/main" val="351701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FA161E-E93A-8704-B642-680E189FA0BD}"/>
              </a:ext>
            </a:extLst>
          </p:cNvPr>
          <p:cNvSpPr>
            <a:spLocks noGrp="1"/>
          </p:cNvSpPr>
          <p:nvPr>
            <p:ph type="title"/>
          </p:nvPr>
        </p:nvSpPr>
        <p:spPr/>
        <p:txBody>
          <a:bodyPr/>
          <a:lstStyle/>
          <a:p>
            <a:r>
              <a:rPr lang="de-DE" sz="2800"/>
              <a:t>Exportieren </a:t>
            </a:r>
            <a:r>
              <a:rPr lang="de-DE" sz="2800" dirty="0"/>
              <a:t>für Lasercutter</a:t>
            </a:r>
          </a:p>
        </p:txBody>
      </p:sp>
      <p:sp>
        <p:nvSpPr>
          <p:cNvPr id="4" name="Rechteck 3">
            <a:extLst>
              <a:ext uri="{FF2B5EF4-FFF2-40B4-BE49-F238E27FC236}">
                <a16:creationId xmlns:a16="http://schemas.microsoft.com/office/drawing/2014/main" id="{EF0E196F-BA12-4481-C57A-02875A22CAAD}"/>
              </a:ext>
            </a:extLst>
          </p:cNvPr>
          <p:cNvSpPr/>
          <p:nvPr/>
        </p:nvSpPr>
        <p:spPr>
          <a:xfrm>
            <a:off x="860152" y="1017234"/>
            <a:ext cx="4221072" cy="43732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1600" b="1" dirty="0"/>
              <a:t>Rechter Mausklick auf die Skizze </a:t>
            </a:r>
            <a:endParaRPr lang="de-DE" sz="1600" dirty="0"/>
          </a:p>
        </p:txBody>
      </p:sp>
      <p:sp>
        <p:nvSpPr>
          <p:cNvPr id="5" name="Rechteck 4">
            <a:extLst>
              <a:ext uri="{FF2B5EF4-FFF2-40B4-BE49-F238E27FC236}">
                <a16:creationId xmlns:a16="http://schemas.microsoft.com/office/drawing/2014/main" id="{74EAA596-9D9B-5968-8C5D-18C32A241947}"/>
              </a:ext>
            </a:extLst>
          </p:cNvPr>
          <p:cNvSpPr/>
          <p:nvPr/>
        </p:nvSpPr>
        <p:spPr>
          <a:xfrm>
            <a:off x="884680" y="2289498"/>
            <a:ext cx="4221072" cy="764528"/>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b="1" dirty="0"/>
              <a:t>Exportieren:</a:t>
            </a:r>
            <a:endParaRPr lang="de-DE" sz="1600" dirty="0"/>
          </a:p>
          <a:p>
            <a:r>
              <a:rPr lang="de-DE" sz="1600" dirty="0"/>
              <a:t>Auf „Als DXF/DWG exportieren“ klicken.</a:t>
            </a:r>
          </a:p>
          <a:p>
            <a:endParaRPr lang="de-DE" sz="2000" dirty="0"/>
          </a:p>
        </p:txBody>
      </p:sp>
      <p:pic>
        <p:nvPicPr>
          <p:cNvPr id="7" name="Grafik 6">
            <a:extLst>
              <a:ext uri="{FF2B5EF4-FFF2-40B4-BE49-F238E27FC236}">
                <a16:creationId xmlns:a16="http://schemas.microsoft.com/office/drawing/2014/main" id="{FE654B4F-D8BD-3B59-CB4C-4C408B01F6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27507" y="3325806"/>
            <a:ext cx="3175560" cy="3054394"/>
          </a:xfrm>
          <a:prstGeom prst="rect">
            <a:avLst/>
          </a:prstGeom>
        </p:spPr>
      </p:pic>
      <p:sp>
        <p:nvSpPr>
          <p:cNvPr id="8" name="Rechteck 7">
            <a:extLst>
              <a:ext uri="{FF2B5EF4-FFF2-40B4-BE49-F238E27FC236}">
                <a16:creationId xmlns:a16="http://schemas.microsoft.com/office/drawing/2014/main" id="{877CC83E-30BD-D003-54F6-FB71D0AE142E}"/>
              </a:ext>
            </a:extLst>
          </p:cNvPr>
          <p:cNvSpPr/>
          <p:nvPr/>
        </p:nvSpPr>
        <p:spPr>
          <a:xfrm>
            <a:off x="860152" y="3542962"/>
            <a:ext cx="3395325" cy="2095838"/>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1600" b="1" dirty="0"/>
              <a:t>DXF auswählen</a:t>
            </a:r>
          </a:p>
          <a:p>
            <a:pPr lvl="0"/>
            <a:r>
              <a:rPr lang="de-DE" sz="1600" b="1" dirty="0"/>
              <a:t>Version „Release 14“ auswählen</a:t>
            </a:r>
          </a:p>
          <a:p>
            <a:pPr lvl="0"/>
            <a:endParaRPr lang="de-DE" sz="1600" b="1" dirty="0"/>
          </a:p>
          <a:p>
            <a:pPr lvl="0"/>
            <a:r>
              <a:rPr lang="de-DE" sz="1600" b="1" dirty="0"/>
              <a:t>Auf “Exportieren“ klicken und auf dem PC oder einem USB-Stick speichern</a:t>
            </a:r>
            <a:endParaRPr lang="de-DE" sz="1600" dirty="0"/>
          </a:p>
          <a:p>
            <a:endParaRPr lang="de-DE" sz="2000" dirty="0"/>
          </a:p>
        </p:txBody>
      </p:sp>
      <p:sp>
        <p:nvSpPr>
          <p:cNvPr id="9" name="Oval 8">
            <a:extLst>
              <a:ext uri="{FF2B5EF4-FFF2-40B4-BE49-F238E27FC236}">
                <a16:creationId xmlns:a16="http://schemas.microsoft.com/office/drawing/2014/main" id="{F2BB0BA5-A0A2-69E1-3E1D-D1483213D5FA}"/>
              </a:ext>
            </a:extLst>
          </p:cNvPr>
          <p:cNvSpPr/>
          <p:nvPr/>
        </p:nvSpPr>
        <p:spPr>
          <a:xfrm>
            <a:off x="293113" y="1017232"/>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10" name="Oval 9">
            <a:extLst>
              <a:ext uri="{FF2B5EF4-FFF2-40B4-BE49-F238E27FC236}">
                <a16:creationId xmlns:a16="http://schemas.microsoft.com/office/drawing/2014/main" id="{BFEAD1C9-B4D2-89D3-5B2A-DEB508CD5389}"/>
              </a:ext>
            </a:extLst>
          </p:cNvPr>
          <p:cNvSpPr/>
          <p:nvPr/>
        </p:nvSpPr>
        <p:spPr>
          <a:xfrm>
            <a:off x="292816" y="235494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sp>
        <p:nvSpPr>
          <p:cNvPr id="11" name="Oval 10">
            <a:extLst>
              <a:ext uri="{FF2B5EF4-FFF2-40B4-BE49-F238E27FC236}">
                <a16:creationId xmlns:a16="http://schemas.microsoft.com/office/drawing/2014/main" id="{8E30A2D9-4FB9-450B-6F52-C0DEAE804C03}"/>
              </a:ext>
            </a:extLst>
          </p:cNvPr>
          <p:cNvSpPr/>
          <p:nvPr/>
        </p:nvSpPr>
        <p:spPr>
          <a:xfrm>
            <a:off x="292816" y="3542962"/>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sp>
        <p:nvSpPr>
          <p:cNvPr id="13" name="Textfeld 12">
            <a:extLst>
              <a:ext uri="{FF2B5EF4-FFF2-40B4-BE49-F238E27FC236}">
                <a16:creationId xmlns:a16="http://schemas.microsoft.com/office/drawing/2014/main" id="{A1188918-50F6-8186-34BA-07ADBBE8CEC2}"/>
              </a:ext>
            </a:extLst>
          </p:cNvPr>
          <p:cNvSpPr txBox="1"/>
          <p:nvPr/>
        </p:nvSpPr>
        <p:spPr>
          <a:xfrm>
            <a:off x="8253520" y="5379103"/>
            <a:ext cx="3786080" cy="923330"/>
          </a:xfrm>
          <a:prstGeom prst="rect">
            <a:avLst/>
          </a:prstGeom>
          <a:solidFill>
            <a:srgbClr val="FFFF00"/>
          </a:solidFill>
        </p:spPr>
        <p:txBody>
          <a:bodyPr wrap="square" rtlCol="0">
            <a:spAutoFit/>
          </a:bodyPr>
          <a:lstStyle/>
          <a:p>
            <a:r>
              <a:rPr lang="de-DE" dirty="0"/>
              <a:t>Fertig!</a:t>
            </a:r>
          </a:p>
          <a:p>
            <a:r>
              <a:rPr lang="de-DE" dirty="0"/>
              <a:t>Die DXF-Datei kann nun mit dem Lasercutter ausgeschnitten werden.</a:t>
            </a:r>
          </a:p>
        </p:txBody>
      </p:sp>
      <p:pic>
        <p:nvPicPr>
          <p:cNvPr id="12" name="Grafik 11" descr="Glühbirne Elektrisches Licht · Kostenlose Vektorgrafik auf ...">
            <a:extLst>
              <a:ext uri="{FF2B5EF4-FFF2-40B4-BE49-F238E27FC236}">
                <a16:creationId xmlns:a16="http://schemas.microsoft.com/office/drawing/2014/main" id="{6C7C1392-B0C6-C3D0-01FC-C5C256B67E40}"/>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161136" y="4338572"/>
            <a:ext cx="1277342" cy="1197507"/>
          </a:xfrm>
          <a:prstGeom prst="rect">
            <a:avLst/>
          </a:prstGeom>
        </p:spPr>
      </p:pic>
      <p:cxnSp>
        <p:nvCxnSpPr>
          <p:cNvPr id="3" name="Gerade Verbindung mit Pfeil 2">
            <a:extLst>
              <a:ext uri="{FF2B5EF4-FFF2-40B4-BE49-F238E27FC236}">
                <a16:creationId xmlns:a16="http://schemas.microsoft.com/office/drawing/2014/main" id="{FC73D3E1-265E-9ED0-86A0-CC9E6799D447}"/>
              </a:ext>
            </a:extLst>
          </p:cNvPr>
          <p:cNvCxnSpPr>
            <a:cxnSpLocks/>
          </p:cNvCxnSpPr>
          <p:nvPr/>
        </p:nvCxnSpPr>
        <p:spPr>
          <a:xfrm>
            <a:off x="5081224" y="1284976"/>
            <a:ext cx="4661866" cy="459741"/>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48E911AE-D2F9-29E4-D930-E962B5CDE47A}"/>
              </a:ext>
            </a:extLst>
          </p:cNvPr>
          <p:cNvCxnSpPr>
            <a:cxnSpLocks/>
          </p:cNvCxnSpPr>
          <p:nvPr/>
        </p:nvCxnSpPr>
        <p:spPr>
          <a:xfrm flipV="1">
            <a:off x="5038590" y="2354941"/>
            <a:ext cx="2654982" cy="323203"/>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E1194E28-8B2A-E8E6-A4CD-252EF0208864}"/>
              </a:ext>
            </a:extLst>
          </p:cNvPr>
          <p:cNvCxnSpPr>
            <a:cxnSpLocks/>
          </p:cNvCxnSpPr>
          <p:nvPr/>
        </p:nvCxnSpPr>
        <p:spPr>
          <a:xfrm>
            <a:off x="4199737" y="3888970"/>
            <a:ext cx="340732" cy="449602"/>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41BB26AE-C5EE-9FF0-685B-902D16B149E6}"/>
              </a:ext>
            </a:extLst>
          </p:cNvPr>
          <p:cNvCxnSpPr>
            <a:cxnSpLocks/>
          </p:cNvCxnSpPr>
          <p:nvPr/>
        </p:nvCxnSpPr>
        <p:spPr>
          <a:xfrm>
            <a:off x="4171126" y="5134585"/>
            <a:ext cx="2292736" cy="929528"/>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051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5244-12DB-E9FB-0323-1632923F7A1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DD1899-F2ED-7B4B-A20F-580349F6A5B5}"/>
              </a:ext>
            </a:extLst>
          </p:cNvPr>
          <p:cNvSpPr>
            <a:spLocks noGrp="1"/>
          </p:cNvSpPr>
          <p:nvPr>
            <p:ph type="title"/>
          </p:nvPr>
        </p:nvSpPr>
        <p:spPr/>
        <p:txBody>
          <a:bodyPr/>
          <a:lstStyle/>
          <a:p>
            <a:r>
              <a:rPr lang="de-DE" sz="2800" b="1" dirty="0"/>
              <a:t>Login in </a:t>
            </a:r>
            <a:r>
              <a:rPr lang="de-DE" sz="2800" b="1" dirty="0" err="1"/>
              <a:t>onshape</a:t>
            </a:r>
            <a:endParaRPr lang="de-DE" sz="2800" dirty="0"/>
          </a:p>
        </p:txBody>
      </p:sp>
      <p:sp>
        <p:nvSpPr>
          <p:cNvPr id="5" name="Rechteck 4">
            <a:extLst>
              <a:ext uri="{FF2B5EF4-FFF2-40B4-BE49-F238E27FC236}">
                <a16:creationId xmlns:a16="http://schemas.microsoft.com/office/drawing/2014/main" id="{66554884-16F3-1C84-DF25-1B74FA6CFA38}"/>
              </a:ext>
            </a:extLst>
          </p:cNvPr>
          <p:cNvSpPr/>
          <p:nvPr/>
        </p:nvSpPr>
        <p:spPr>
          <a:xfrm>
            <a:off x="841135" y="1331599"/>
            <a:ext cx="5805854" cy="977847"/>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Rufe die folgende Seite auf</a:t>
            </a:r>
            <a:endParaRPr lang="de-DE" sz="2400" dirty="0">
              <a:latin typeface="Helvetica" pitchFamily="2" charset="0"/>
              <a:hlinkClick r:id="rId2"/>
            </a:endParaRPr>
          </a:p>
          <a:p>
            <a:r>
              <a:rPr lang="de-DE" sz="2400" dirty="0">
                <a:latin typeface="Helvetica" pitchFamily="2" charset="0"/>
                <a:hlinkClick r:id="rId2"/>
              </a:rPr>
              <a:t>https://zdi-thinklab-bochum.onshape.com</a:t>
            </a:r>
            <a:r>
              <a:rPr lang="de-DE" sz="2400" dirty="0">
                <a:latin typeface="Helvetica" pitchFamily="2" charset="0"/>
              </a:rPr>
              <a:t> </a:t>
            </a:r>
          </a:p>
          <a:p>
            <a:endParaRPr lang="de-DE" sz="2400" dirty="0">
              <a:latin typeface="Helvetica" pitchFamily="2" charset="0"/>
            </a:endParaRPr>
          </a:p>
        </p:txBody>
      </p:sp>
      <p:sp>
        <p:nvSpPr>
          <p:cNvPr id="6" name="Oval 5">
            <a:extLst>
              <a:ext uri="{FF2B5EF4-FFF2-40B4-BE49-F238E27FC236}">
                <a16:creationId xmlns:a16="http://schemas.microsoft.com/office/drawing/2014/main" id="{D654879C-4535-73FF-0241-6DFFBA1CF4AE}"/>
              </a:ext>
            </a:extLst>
          </p:cNvPr>
          <p:cNvSpPr/>
          <p:nvPr/>
        </p:nvSpPr>
        <p:spPr>
          <a:xfrm>
            <a:off x="319355" y="133159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Rechteck 6">
            <a:extLst>
              <a:ext uri="{FF2B5EF4-FFF2-40B4-BE49-F238E27FC236}">
                <a16:creationId xmlns:a16="http://schemas.microsoft.com/office/drawing/2014/main" id="{ACC9E662-508F-4457-3220-D2CB657F1A8E}"/>
              </a:ext>
            </a:extLst>
          </p:cNvPr>
          <p:cNvSpPr/>
          <p:nvPr/>
        </p:nvSpPr>
        <p:spPr>
          <a:xfrm>
            <a:off x="841135" y="2844615"/>
            <a:ext cx="5805854" cy="1692216"/>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Gib bei Email die Adresse</a:t>
            </a:r>
          </a:p>
          <a:p>
            <a:r>
              <a:rPr lang="de-DE" sz="2400" dirty="0">
                <a:latin typeface="Helvetica" pitchFamily="2" charset="0"/>
              </a:rPr>
              <a:t>thinklab</a:t>
            </a:r>
            <a:r>
              <a:rPr lang="de-DE" sz="2800" b="1" dirty="0">
                <a:latin typeface="Helvetica" pitchFamily="2" charset="0"/>
              </a:rPr>
              <a:t>X</a:t>
            </a:r>
            <a:r>
              <a:rPr lang="de-DE" sz="2400" dirty="0">
                <a:latin typeface="Helvetica" pitchFamily="2" charset="0"/>
              </a:rPr>
              <a:t>@gamebased.de ein.</a:t>
            </a:r>
            <a:br>
              <a:rPr lang="de-DE" sz="2400" dirty="0">
                <a:latin typeface="Helvetica" pitchFamily="2" charset="0"/>
              </a:rPr>
            </a:br>
            <a:r>
              <a:rPr lang="de-DE" sz="2400" dirty="0">
                <a:latin typeface="Helvetica" pitchFamily="2" charset="0"/>
              </a:rPr>
              <a:t>Das X steht für eine Zahl von 1 – 20, die du von den Moderierenden erhältst. </a:t>
            </a:r>
          </a:p>
          <a:p>
            <a:endParaRPr lang="de-DE" sz="2400" dirty="0">
              <a:latin typeface="Helvetica" pitchFamily="2" charset="0"/>
            </a:endParaRPr>
          </a:p>
        </p:txBody>
      </p:sp>
      <p:sp>
        <p:nvSpPr>
          <p:cNvPr id="8" name="Oval 7">
            <a:extLst>
              <a:ext uri="{FF2B5EF4-FFF2-40B4-BE49-F238E27FC236}">
                <a16:creationId xmlns:a16="http://schemas.microsoft.com/office/drawing/2014/main" id="{92CF5FEA-190A-79EE-0190-00756E6742AD}"/>
              </a:ext>
            </a:extLst>
          </p:cNvPr>
          <p:cNvSpPr/>
          <p:nvPr/>
        </p:nvSpPr>
        <p:spPr>
          <a:xfrm>
            <a:off x="319355" y="2844614"/>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3" name="Grafik 2">
            <a:extLst>
              <a:ext uri="{FF2B5EF4-FFF2-40B4-BE49-F238E27FC236}">
                <a16:creationId xmlns:a16="http://schemas.microsoft.com/office/drawing/2014/main" id="{ADF2F253-1602-8EE1-F286-A06D5D8C7DFD}"/>
              </a:ext>
            </a:extLst>
          </p:cNvPr>
          <p:cNvPicPr>
            <a:picLocks noChangeAspect="1"/>
          </p:cNvPicPr>
          <p:nvPr/>
        </p:nvPicPr>
        <p:blipFill>
          <a:blip r:embed="rId3"/>
          <a:stretch>
            <a:fillRect/>
          </a:stretch>
        </p:blipFill>
        <p:spPr>
          <a:xfrm>
            <a:off x="6760386" y="1318113"/>
            <a:ext cx="5159945" cy="4221773"/>
          </a:xfrm>
          <a:prstGeom prst="rect">
            <a:avLst/>
          </a:prstGeom>
        </p:spPr>
      </p:pic>
      <p:sp>
        <p:nvSpPr>
          <p:cNvPr id="4" name="Rechteck 3">
            <a:extLst>
              <a:ext uri="{FF2B5EF4-FFF2-40B4-BE49-F238E27FC236}">
                <a16:creationId xmlns:a16="http://schemas.microsoft.com/office/drawing/2014/main" id="{E88CEDC0-4F07-9DDD-DEF3-2FEFBE779397}"/>
              </a:ext>
            </a:extLst>
          </p:cNvPr>
          <p:cNvSpPr/>
          <p:nvPr/>
        </p:nvSpPr>
        <p:spPr>
          <a:xfrm>
            <a:off x="840342" y="5087814"/>
            <a:ext cx="5805854" cy="43732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Passwort: </a:t>
            </a:r>
            <a:r>
              <a:rPr lang="de-DE" sz="2400" b="1" dirty="0">
                <a:latin typeface="Helvetica" pitchFamily="2" charset="0"/>
              </a:rPr>
              <a:t>&amp;V1ktoria!</a:t>
            </a:r>
          </a:p>
          <a:p>
            <a:r>
              <a:rPr lang="de-DE" sz="2400" dirty="0">
                <a:latin typeface="Helvetica" pitchFamily="2" charset="0"/>
              </a:rPr>
              <a:t> </a:t>
            </a:r>
          </a:p>
          <a:p>
            <a:endParaRPr lang="de-DE" sz="2400" dirty="0">
              <a:latin typeface="Helvetica" pitchFamily="2" charset="0"/>
            </a:endParaRPr>
          </a:p>
        </p:txBody>
      </p:sp>
      <p:sp>
        <p:nvSpPr>
          <p:cNvPr id="12" name="Oval 11">
            <a:extLst>
              <a:ext uri="{FF2B5EF4-FFF2-40B4-BE49-F238E27FC236}">
                <a16:creationId xmlns:a16="http://schemas.microsoft.com/office/drawing/2014/main" id="{B19A765A-475A-A9F4-2D65-9AD411A186CD}"/>
              </a:ext>
            </a:extLst>
          </p:cNvPr>
          <p:cNvSpPr/>
          <p:nvPr/>
        </p:nvSpPr>
        <p:spPr>
          <a:xfrm>
            <a:off x="318562" y="508781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cxnSp>
        <p:nvCxnSpPr>
          <p:cNvPr id="13" name="Gerade Verbindung mit Pfeil 12">
            <a:extLst>
              <a:ext uri="{FF2B5EF4-FFF2-40B4-BE49-F238E27FC236}">
                <a16:creationId xmlns:a16="http://schemas.microsoft.com/office/drawing/2014/main" id="{231F613C-4F21-1193-F311-94C01538DF43}"/>
              </a:ext>
            </a:extLst>
          </p:cNvPr>
          <p:cNvCxnSpPr>
            <a:cxnSpLocks/>
          </p:cNvCxnSpPr>
          <p:nvPr/>
        </p:nvCxnSpPr>
        <p:spPr>
          <a:xfrm>
            <a:off x="6508654" y="3117796"/>
            <a:ext cx="957927" cy="0"/>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51688954-68C2-1F3C-8901-6C80E2D43F00}"/>
              </a:ext>
            </a:extLst>
          </p:cNvPr>
          <p:cNvCxnSpPr>
            <a:cxnSpLocks/>
          </p:cNvCxnSpPr>
          <p:nvPr/>
        </p:nvCxnSpPr>
        <p:spPr>
          <a:xfrm flipV="1">
            <a:off x="6508654" y="3557761"/>
            <a:ext cx="957927" cy="1635562"/>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9242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74DD-84E9-1814-1C28-9D7B448B70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D70679-BCD9-6264-3B63-D80FE9942459}"/>
              </a:ext>
            </a:extLst>
          </p:cNvPr>
          <p:cNvSpPr>
            <a:spLocks noGrp="1"/>
          </p:cNvSpPr>
          <p:nvPr>
            <p:ph type="title"/>
          </p:nvPr>
        </p:nvSpPr>
        <p:spPr/>
        <p:txBody>
          <a:bodyPr/>
          <a:lstStyle/>
          <a:p>
            <a:r>
              <a:rPr lang="de-DE" sz="2800" b="1" dirty="0"/>
              <a:t>Hilfreiche Tastaturbefehle</a:t>
            </a:r>
            <a:endParaRPr lang="de-DE" sz="2800" dirty="0"/>
          </a:p>
        </p:txBody>
      </p:sp>
      <p:sp>
        <p:nvSpPr>
          <p:cNvPr id="5" name="Rechteck 4">
            <a:extLst>
              <a:ext uri="{FF2B5EF4-FFF2-40B4-BE49-F238E27FC236}">
                <a16:creationId xmlns:a16="http://schemas.microsoft.com/office/drawing/2014/main" id="{4B10B901-65B4-7272-96FE-BE42F4A8D0A2}"/>
              </a:ext>
            </a:extLst>
          </p:cNvPr>
          <p:cNvSpPr/>
          <p:nvPr/>
        </p:nvSpPr>
        <p:spPr>
          <a:xfrm>
            <a:off x="841135" y="1331599"/>
            <a:ext cx="5805854" cy="977847"/>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„N“</a:t>
            </a:r>
          </a:p>
        </p:txBody>
      </p:sp>
      <p:sp>
        <p:nvSpPr>
          <p:cNvPr id="6" name="Oval 5">
            <a:extLst>
              <a:ext uri="{FF2B5EF4-FFF2-40B4-BE49-F238E27FC236}">
                <a16:creationId xmlns:a16="http://schemas.microsoft.com/office/drawing/2014/main" id="{89DD4B1F-46CA-FF86-CCD6-0E775F6E5512}"/>
              </a:ext>
            </a:extLst>
          </p:cNvPr>
          <p:cNvSpPr/>
          <p:nvPr/>
        </p:nvSpPr>
        <p:spPr>
          <a:xfrm>
            <a:off x="319355" y="133159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Rechteck 6">
            <a:extLst>
              <a:ext uri="{FF2B5EF4-FFF2-40B4-BE49-F238E27FC236}">
                <a16:creationId xmlns:a16="http://schemas.microsoft.com/office/drawing/2014/main" id="{CFC41780-BE70-E424-57EB-BD4C7A0BCFB9}"/>
              </a:ext>
            </a:extLst>
          </p:cNvPr>
          <p:cNvSpPr/>
          <p:nvPr/>
        </p:nvSpPr>
        <p:spPr>
          <a:xfrm>
            <a:off x="841135" y="2844615"/>
            <a:ext cx="5805854" cy="1692216"/>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„W“</a:t>
            </a:r>
          </a:p>
          <a:p>
            <a:endParaRPr lang="de-DE" sz="2400" dirty="0">
              <a:latin typeface="Helvetica" pitchFamily="2" charset="0"/>
            </a:endParaRPr>
          </a:p>
        </p:txBody>
      </p:sp>
      <p:sp>
        <p:nvSpPr>
          <p:cNvPr id="8" name="Oval 7">
            <a:extLst>
              <a:ext uri="{FF2B5EF4-FFF2-40B4-BE49-F238E27FC236}">
                <a16:creationId xmlns:a16="http://schemas.microsoft.com/office/drawing/2014/main" id="{629458DC-A08D-28E4-60DA-F1DA9273D00D}"/>
              </a:ext>
            </a:extLst>
          </p:cNvPr>
          <p:cNvSpPr/>
          <p:nvPr/>
        </p:nvSpPr>
        <p:spPr>
          <a:xfrm>
            <a:off x="319355" y="2844614"/>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sp>
        <p:nvSpPr>
          <p:cNvPr id="4" name="Rechteck 3">
            <a:extLst>
              <a:ext uri="{FF2B5EF4-FFF2-40B4-BE49-F238E27FC236}">
                <a16:creationId xmlns:a16="http://schemas.microsoft.com/office/drawing/2014/main" id="{36E1716A-2BD4-33FF-5BFD-2761E1233749}"/>
              </a:ext>
            </a:extLst>
          </p:cNvPr>
          <p:cNvSpPr/>
          <p:nvPr/>
        </p:nvSpPr>
        <p:spPr>
          <a:xfrm>
            <a:off x="840342" y="5087814"/>
            <a:ext cx="5805854" cy="43732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dirty="0">
                <a:latin typeface="Helvetica" pitchFamily="2" charset="0"/>
              </a:rPr>
              <a:t>„ESC“</a:t>
            </a:r>
            <a:endParaRPr lang="de-DE" sz="2400" b="1" dirty="0">
              <a:latin typeface="Helvetica" pitchFamily="2" charset="0"/>
            </a:endParaRPr>
          </a:p>
          <a:p>
            <a:r>
              <a:rPr lang="de-DE" sz="2400" dirty="0">
                <a:latin typeface="Helvetica" pitchFamily="2" charset="0"/>
              </a:rPr>
              <a:t> </a:t>
            </a:r>
          </a:p>
          <a:p>
            <a:endParaRPr lang="de-DE" sz="2400" dirty="0">
              <a:latin typeface="Helvetica" pitchFamily="2" charset="0"/>
            </a:endParaRPr>
          </a:p>
        </p:txBody>
      </p:sp>
      <p:sp>
        <p:nvSpPr>
          <p:cNvPr id="12" name="Oval 11">
            <a:extLst>
              <a:ext uri="{FF2B5EF4-FFF2-40B4-BE49-F238E27FC236}">
                <a16:creationId xmlns:a16="http://schemas.microsoft.com/office/drawing/2014/main" id="{88296EAE-779C-4CD7-E1AC-C830D5A9FEEB}"/>
              </a:ext>
            </a:extLst>
          </p:cNvPr>
          <p:cNvSpPr/>
          <p:nvPr/>
        </p:nvSpPr>
        <p:spPr>
          <a:xfrm>
            <a:off x="318562" y="5087813"/>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cxnSp>
        <p:nvCxnSpPr>
          <p:cNvPr id="13" name="Gerade Verbindung mit Pfeil 12">
            <a:extLst>
              <a:ext uri="{FF2B5EF4-FFF2-40B4-BE49-F238E27FC236}">
                <a16:creationId xmlns:a16="http://schemas.microsoft.com/office/drawing/2014/main" id="{A38B20A0-D0B4-55EF-6E1F-CBDFA441DE25}"/>
              </a:ext>
            </a:extLst>
          </p:cNvPr>
          <p:cNvCxnSpPr>
            <a:cxnSpLocks/>
          </p:cNvCxnSpPr>
          <p:nvPr/>
        </p:nvCxnSpPr>
        <p:spPr>
          <a:xfrm>
            <a:off x="6508654" y="3117796"/>
            <a:ext cx="957927" cy="0"/>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565A3F7A-8B61-7894-EF83-0F5EA9672A3D}"/>
              </a:ext>
            </a:extLst>
          </p:cNvPr>
          <p:cNvCxnSpPr>
            <a:cxnSpLocks/>
          </p:cNvCxnSpPr>
          <p:nvPr/>
        </p:nvCxnSpPr>
        <p:spPr>
          <a:xfrm flipV="1">
            <a:off x="6508654" y="3557761"/>
            <a:ext cx="957927" cy="1635562"/>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264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E584D-3531-B75E-11C4-2D8C56504C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4F2480-DB50-1B58-9CDC-E9C4C0BE2C34}"/>
              </a:ext>
            </a:extLst>
          </p:cNvPr>
          <p:cNvSpPr>
            <a:spLocks noGrp="1"/>
          </p:cNvSpPr>
          <p:nvPr>
            <p:ph type="title"/>
          </p:nvPr>
        </p:nvSpPr>
        <p:spPr/>
        <p:txBody>
          <a:bodyPr/>
          <a:lstStyle/>
          <a:p>
            <a:r>
              <a:rPr lang="de-DE" sz="2800" dirty="0"/>
              <a:t>Neues Projekt starten</a:t>
            </a:r>
          </a:p>
        </p:txBody>
      </p:sp>
      <p:sp>
        <p:nvSpPr>
          <p:cNvPr id="6" name="Oval 5">
            <a:extLst>
              <a:ext uri="{FF2B5EF4-FFF2-40B4-BE49-F238E27FC236}">
                <a16:creationId xmlns:a16="http://schemas.microsoft.com/office/drawing/2014/main" id="{62B14363-7E10-4EB7-E82E-A33643281F90}"/>
              </a:ext>
            </a:extLst>
          </p:cNvPr>
          <p:cNvSpPr/>
          <p:nvPr/>
        </p:nvSpPr>
        <p:spPr>
          <a:xfrm>
            <a:off x="319355" y="1067639"/>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8" name="Oval 7">
            <a:extLst>
              <a:ext uri="{FF2B5EF4-FFF2-40B4-BE49-F238E27FC236}">
                <a16:creationId xmlns:a16="http://schemas.microsoft.com/office/drawing/2014/main" id="{16A15D0A-ABCB-B1D2-59F1-6E0C013AD6C3}"/>
              </a:ext>
            </a:extLst>
          </p:cNvPr>
          <p:cNvSpPr/>
          <p:nvPr/>
        </p:nvSpPr>
        <p:spPr>
          <a:xfrm>
            <a:off x="6494525" y="5825530"/>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3</a:t>
            </a:r>
          </a:p>
        </p:txBody>
      </p:sp>
      <p:sp>
        <p:nvSpPr>
          <p:cNvPr id="9" name="Rechteck 8">
            <a:extLst>
              <a:ext uri="{FF2B5EF4-FFF2-40B4-BE49-F238E27FC236}">
                <a16:creationId xmlns:a16="http://schemas.microsoft.com/office/drawing/2014/main" id="{458FB84D-7851-90F0-664A-E7C694CFAABD}"/>
              </a:ext>
            </a:extLst>
          </p:cNvPr>
          <p:cNvSpPr/>
          <p:nvPr/>
        </p:nvSpPr>
        <p:spPr>
          <a:xfrm>
            <a:off x="851798" y="1067639"/>
            <a:ext cx="3601280" cy="106806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2000" dirty="0"/>
              <a:t>Klicke oben links auf den blauen Button</a:t>
            </a:r>
          </a:p>
          <a:p>
            <a:pPr lvl="0"/>
            <a:r>
              <a:rPr lang="de-DE" sz="2000" b="1" dirty="0"/>
              <a:t>Erstellen</a:t>
            </a:r>
            <a:r>
              <a:rPr lang="de-DE" sz="2000" dirty="0"/>
              <a:t>-&gt; </a:t>
            </a:r>
            <a:r>
              <a:rPr lang="de-DE" sz="2000" b="1" dirty="0"/>
              <a:t>Dokument</a:t>
            </a:r>
            <a:r>
              <a:rPr lang="de-DE" sz="2000" dirty="0"/>
              <a:t>.</a:t>
            </a:r>
          </a:p>
          <a:p>
            <a:endParaRPr lang="de-DE" sz="2000" dirty="0"/>
          </a:p>
          <a:p>
            <a:endParaRPr lang="de-DE" sz="2000" dirty="0"/>
          </a:p>
        </p:txBody>
      </p:sp>
      <p:pic>
        <p:nvPicPr>
          <p:cNvPr id="10" name="Grafik 9">
            <a:extLst>
              <a:ext uri="{FF2B5EF4-FFF2-40B4-BE49-F238E27FC236}">
                <a16:creationId xmlns:a16="http://schemas.microsoft.com/office/drawing/2014/main" id="{2DF2F0A8-812E-1042-9974-93A168F0D558}"/>
              </a:ext>
            </a:extLst>
          </p:cNvPr>
          <p:cNvPicPr>
            <a:picLocks noChangeAspect="1"/>
          </p:cNvPicPr>
          <p:nvPr/>
        </p:nvPicPr>
        <p:blipFill>
          <a:blip r:embed="rId3"/>
          <a:srcRect t="6894"/>
          <a:stretch>
            <a:fillRect/>
          </a:stretch>
        </p:blipFill>
        <p:spPr>
          <a:xfrm>
            <a:off x="1129044" y="2635624"/>
            <a:ext cx="4734433" cy="3430526"/>
          </a:xfrm>
          <a:prstGeom prst="rect">
            <a:avLst/>
          </a:prstGeom>
        </p:spPr>
      </p:pic>
      <p:cxnSp>
        <p:nvCxnSpPr>
          <p:cNvPr id="13" name="Gerade Verbindung mit Pfeil 12">
            <a:extLst>
              <a:ext uri="{FF2B5EF4-FFF2-40B4-BE49-F238E27FC236}">
                <a16:creationId xmlns:a16="http://schemas.microsoft.com/office/drawing/2014/main" id="{96866394-6DCE-24CA-474E-9D8FD5D5DB51}"/>
              </a:ext>
            </a:extLst>
          </p:cNvPr>
          <p:cNvCxnSpPr>
            <a:cxnSpLocks/>
          </p:cNvCxnSpPr>
          <p:nvPr/>
        </p:nvCxnSpPr>
        <p:spPr>
          <a:xfrm>
            <a:off x="1616671" y="2135699"/>
            <a:ext cx="323614" cy="936040"/>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207551C7-8D35-E9E5-953C-10CFEAEC75AE}"/>
              </a:ext>
            </a:extLst>
          </p:cNvPr>
          <p:cNvCxnSpPr>
            <a:cxnSpLocks/>
          </p:cNvCxnSpPr>
          <p:nvPr/>
        </p:nvCxnSpPr>
        <p:spPr>
          <a:xfrm flipH="1">
            <a:off x="3049940" y="2152438"/>
            <a:ext cx="446321" cy="1331084"/>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
        <p:nvSpPr>
          <p:cNvPr id="26" name="Rechteck 25">
            <a:extLst>
              <a:ext uri="{FF2B5EF4-FFF2-40B4-BE49-F238E27FC236}">
                <a16:creationId xmlns:a16="http://schemas.microsoft.com/office/drawing/2014/main" id="{4CD920FE-254C-8D5C-676C-EBF7A0EACC0F}"/>
              </a:ext>
            </a:extLst>
          </p:cNvPr>
          <p:cNvSpPr/>
          <p:nvPr/>
        </p:nvSpPr>
        <p:spPr>
          <a:xfrm>
            <a:off x="6973132" y="1067639"/>
            <a:ext cx="3601280" cy="80032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2000" dirty="0"/>
              <a:t>Benenne es z.B. „</a:t>
            </a:r>
            <a:r>
              <a:rPr lang="de-DE" sz="2000" dirty="0" err="1"/>
              <a:t>Decodierscheibe_DeinName</a:t>
            </a:r>
            <a:r>
              <a:rPr lang="de-DE" sz="2000" dirty="0"/>
              <a:t>“.</a:t>
            </a:r>
          </a:p>
          <a:p>
            <a:endParaRPr lang="de-DE" sz="2000" dirty="0"/>
          </a:p>
          <a:p>
            <a:endParaRPr lang="de-DE" sz="2000" dirty="0"/>
          </a:p>
        </p:txBody>
      </p:sp>
      <p:sp>
        <p:nvSpPr>
          <p:cNvPr id="28" name="Rechteck 27">
            <a:extLst>
              <a:ext uri="{FF2B5EF4-FFF2-40B4-BE49-F238E27FC236}">
                <a16:creationId xmlns:a16="http://schemas.microsoft.com/office/drawing/2014/main" id="{AD814D91-FEB5-83AE-FE61-3016ED45B831}"/>
              </a:ext>
            </a:extLst>
          </p:cNvPr>
          <p:cNvSpPr/>
          <p:nvPr/>
        </p:nvSpPr>
        <p:spPr>
          <a:xfrm>
            <a:off x="6973132" y="5827576"/>
            <a:ext cx="3601280" cy="437320"/>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2000" dirty="0"/>
              <a:t>Mit „Erstellen“ bestätigen.</a:t>
            </a:r>
          </a:p>
          <a:p>
            <a:endParaRPr lang="de-DE" sz="2000" dirty="0"/>
          </a:p>
          <a:p>
            <a:endParaRPr lang="de-DE" sz="2000" dirty="0"/>
          </a:p>
        </p:txBody>
      </p:sp>
      <p:sp>
        <p:nvSpPr>
          <p:cNvPr id="29" name="Oval 28">
            <a:extLst>
              <a:ext uri="{FF2B5EF4-FFF2-40B4-BE49-F238E27FC236}">
                <a16:creationId xmlns:a16="http://schemas.microsoft.com/office/drawing/2014/main" id="{406BF747-F1A1-8483-E7B2-F76BFBAC2A86}"/>
              </a:ext>
            </a:extLst>
          </p:cNvPr>
          <p:cNvSpPr/>
          <p:nvPr/>
        </p:nvSpPr>
        <p:spPr>
          <a:xfrm>
            <a:off x="6494525" y="1067639"/>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cxnSp>
        <p:nvCxnSpPr>
          <p:cNvPr id="31" name="Gerade Verbindung mit Pfeil 30">
            <a:extLst>
              <a:ext uri="{FF2B5EF4-FFF2-40B4-BE49-F238E27FC236}">
                <a16:creationId xmlns:a16="http://schemas.microsoft.com/office/drawing/2014/main" id="{96420498-03E5-95BB-D48E-3C24E3FE74DF}"/>
              </a:ext>
            </a:extLst>
          </p:cNvPr>
          <p:cNvCxnSpPr>
            <a:cxnSpLocks/>
          </p:cNvCxnSpPr>
          <p:nvPr/>
        </p:nvCxnSpPr>
        <p:spPr>
          <a:xfrm flipH="1">
            <a:off x="8383531" y="5441607"/>
            <a:ext cx="1357233" cy="348754"/>
          </a:xfrm>
          <a:prstGeom prst="straightConnector1">
            <a:avLst/>
          </a:prstGeom>
          <a:ln w="381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3" name="Grafik 2">
            <a:extLst>
              <a:ext uri="{FF2B5EF4-FFF2-40B4-BE49-F238E27FC236}">
                <a16:creationId xmlns:a16="http://schemas.microsoft.com/office/drawing/2014/main" id="{B25F18ED-CFDC-E0B4-7134-2F380A219CD4}"/>
              </a:ext>
            </a:extLst>
          </p:cNvPr>
          <p:cNvPicPr>
            <a:picLocks noChangeAspect="1"/>
          </p:cNvPicPr>
          <p:nvPr/>
        </p:nvPicPr>
        <p:blipFill>
          <a:blip r:embed="rId4"/>
          <a:stretch>
            <a:fillRect/>
          </a:stretch>
        </p:blipFill>
        <p:spPr>
          <a:xfrm>
            <a:off x="6931848" y="2002228"/>
            <a:ext cx="4007532" cy="3659940"/>
          </a:xfrm>
          <a:prstGeom prst="rect">
            <a:avLst/>
          </a:prstGeom>
        </p:spPr>
      </p:pic>
    </p:spTree>
    <p:extLst>
      <p:ext uri="{BB962C8B-B14F-4D97-AF65-F5344CB8AC3E}">
        <p14:creationId xmlns:p14="http://schemas.microsoft.com/office/powerpoint/2010/main" val="408811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499CB-2878-B4BB-D3CE-C1B526A1AB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B66259-90FC-6C29-6E21-DA821A16AF2C}"/>
              </a:ext>
            </a:extLst>
          </p:cNvPr>
          <p:cNvSpPr>
            <a:spLocks noGrp="1"/>
          </p:cNvSpPr>
          <p:nvPr>
            <p:ph type="title"/>
          </p:nvPr>
        </p:nvSpPr>
        <p:spPr/>
        <p:txBody>
          <a:bodyPr/>
          <a:lstStyle/>
          <a:p>
            <a:r>
              <a:rPr lang="de-DE" sz="2800" b="1" dirty="0"/>
              <a:t>Text Path Tool hinzufügen</a:t>
            </a:r>
            <a:endParaRPr lang="de-DE" sz="2800" dirty="0"/>
          </a:p>
        </p:txBody>
      </p:sp>
      <p:sp>
        <p:nvSpPr>
          <p:cNvPr id="5" name="Rechteck 4">
            <a:extLst>
              <a:ext uri="{FF2B5EF4-FFF2-40B4-BE49-F238E27FC236}">
                <a16:creationId xmlns:a16="http://schemas.microsoft.com/office/drawing/2014/main" id="{7FDC3F10-217A-C3BE-AC41-BC901AAAEEC0}"/>
              </a:ext>
            </a:extLst>
          </p:cNvPr>
          <p:cNvSpPr/>
          <p:nvPr/>
        </p:nvSpPr>
        <p:spPr>
          <a:xfrm>
            <a:off x="902295" y="1279382"/>
            <a:ext cx="4221072" cy="198653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dirty="0" err="1"/>
              <a:t>Onshape</a:t>
            </a:r>
            <a:r>
              <a:rPr lang="de-DE" dirty="0"/>
              <a:t> kann standardmäßig keinen Text an Kreisen ausrichten. Dafür nutzen wir ein fertiges Skript (</a:t>
            </a:r>
            <a:r>
              <a:rPr lang="de-DE" dirty="0" err="1"/>
              <a:t>FeatureScript</a:t>
            </a:r>
            <a:r>
              <a:rPr lang="de-DE" dirty="0"/>
              <a:t>).</a:t>
            </a:r>
          </a:p>
          <a:p>
            <a:pPr lvl="0"/>
            <a:endParaRPr lang="de-DE" dirty="0"/>
          </a:p>
          <a:p>
            <a:r>
              <a:rPr lang="de-DE" dirty="0"/>
              <a:t>Öffne diesen </a:t>
            </a:r>
            <a:r>
              <a:rPr lang="de-DE" u="sng" dirty="0">
                <a:hlinkClick r:id="rId3"/>
              </a:rPr>
              <a:t>Link</a:t>
            </a:r>
            <a:r>
              <a:rPr lang="de-DE" dirty="0"/>
              <a:t> und klicke oben auf </a:t>
            </a:r>
            <a:r>
              <a:rPr lang="de-DE" i="1" dirty="0"/>
              <a:t>Benutzerdefiniertes Feature hinzufügen</a:t>
            </a:r>
            <a:endParaRPr lang="de-DE" dirty="0"/>
          </a:p>
          <a:p>
            <a:r>
              <a:rPr lang="de-DE" dirty="0"/>
              <a:t>Nun kannst du den Tab wieder schließen.</a:t>
            </a:r>
          </a:p>
          <a:p>
            <a:endParaRPr lang="de-DE" sz="2000" dirty="0"/>
          </a:p>
        </p:txBody>
      </p:sp>
      <p:sp>
        <p:nvSpPr>
          <p:cNvPr id="9" name="Oval 8">
            <a:extLst>
              <a:ext uri="{FF2B5EF4-FFF2-40B4-BE49-F238E27FC236}">
                <a16:creationId xmlns:a16="http://schemas.microsoft.com/office/drawing/2014/main" id="{B90DF429-C89C-59AD-BE76-8FF6038B3B5F}"/>
              </a:ext>
            </a:extLst>
          </p:cNvPr>
          <p:cNvSpPr/>
          <p:nvPr/>
        </p:nvSpPr>
        <p:spPr>
          <a:xfrm>
            <a:off x="320008" y="114330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10" name="Oval 9">
            <a:extLst>
              <a:ext uri="{FF2B5EF4-FFF2-40B4-BE49-F238E27FC236}">
                <a16:creationId xmlns:a16="http://schemas.microsoft.com/office/drawing/2014/main" id="{A2B8F952-E042-BDF6-6AA3-00422B97A06A}"/>
              </a:ext>
            </a:extLst>
          </p:cNvPr>
          <p:cNvSpPr/>
          <p:nvPr/>
        </p:nvSpPr>
        <p:spPr>
          <a:xfrm>
            <a:off x="320008" y="381245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8" name="Grafik 7">
            <a:extLst>
              <a:ext uri="{FF2B5EF4-FFF2-40B4-BE49-F238E27FC236}">
                <a16:creationId xmlns:a16="http://schemas.microsoft.com/office/drawing/2014/main" id="{BADB8654-1D9E-09A6-F436-D945ECBCCDE6}"/>
              </a:ext>
            </a:extLst>
          </p:cNvPr>
          <p:cNvPicPr>
            <a:picLocks noChangeAspect="1"/>
          </p:cNvPicPr>
          <p:nvPr/>
        </p:nvPicPr>
        <p:blipFill>
          <a:blip r:embed="rId4"/>
          <a:srcRect b="39757"/>
          <a:stretch>
            <a:fillRect/>
          </a:stretch>
        </p:blipFill>
        <p:spPr>
          <a:xfrm>
            <a:off x="5952051" y="1304267"/>
            <a:ext cx="5337654" cy="2124733"/>
          </a:xfrm>
          <a:prstGeom prst="rect">
            <a:avLst/>
          </a:prstGeom>
        </p:spPr>
      </p:pic>
      <p:cxnSp>
        <p:nvCxnSpPr>
          <p:cNvPr id="13" name="Gerade Verbindung mit Pfeil 12">
            <a:extLst>
              <a:ext uri="{FF2B5EF4-FFF2-40B4-BE49-F238E27FC236}">
                <a16:creationId xmlns:a16="http://schemas.microsoft.com/office/drawing/2014/main" id="{AFBE0633-A65A-F016-E0BB-47D56B76C269}"/>
              </a:ext>
            </a:extLst>
          </p:cNvPr>
          <p:cNvCxnSpPr>
            <a:cxnSpLocks/>
          </p:cNvCxnSpPr>
          <p:nvPr/>
        </p:nvCxnSpPr>
        <p:spPr>
          <a:xfrm flipV="1">
            <a:off x="5123367" y="1580622"/>
            <a:ext cx="4525130" cy="122126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15" name="Grafik 14">
            <a:extLst>
              <a:ext uri="{FF2B5EF4-FFF2-40B4-BE49-F238E27FC236}">
                <a16:creationId xmlns:a16="http://schemas.microsoft.com/office/drawing/2014/main" id="{D77D772B-7496-FECA-B75A-A39261DE1C3E}"/>
              </a:ext>
            </a:extLst>
          </p:cNvPr>
          <p:cNvPicPr>
            <a:picLocks noChangeAspect="1"/>
          </p:cNvPicPr>
          <p:nvPr/>
        </p:nvPicPr>
        <p:blipFill>
          <a:blip r:embed="rId5"/>
          <a:srcRect b="58050"/>
          <a:stretch>
            <a:fillRect/>
          </a:stretch>
        </p:blipFill>
        <p:spPr>
          <a:xfrm>
            <a:off x="5952051" y="3603118"/>
            <a:ext cx="5337654" cy="2274820"/>
          </a:xfrm>
          <a:prstGeom prst="rect">
            <a:avLst/>
          </a:prstGeom>
        </p:spPr>
      </p:pic>
      <p:pic>
        <p:nvPicPr>
          <p:cNvPr id="14" name="Grafik 13">
            <a:extLst>
              <a:ext uri="{FF2B5EF4-FFF2-40B4-BE49-F238E27FC236}">
                <a16:creationId xmlns:a16="http://schemas.microsoft.com/office/drawing/2014/main" id="{716E289A-618F-08D0-5777-530AC53C2625}"/>
              </a:ext>
            </a:extLst>
          </p:cNvPr>
          <p:cNvPicPr>
            <a:picLocks noChangeAspect="1"/>
          </p:cNvPicPr>
          <p:nvPr/>
        </p:nvPicPr>
        <p:blipFill>
          <a:blip r:embed="rId6"/>
          <a:stretch>
            <a:fillRect/>
          </a:stretch>
        </p:blipFill>
        <p:spPr>
          <a:xfrm>
            <a:off x="9648497" y="4744068"/>
            <a:ext cx="2347310" cy="1133870"/>
          </a:xfrm>
          <a:prstGeom prst="rect">
            <a:avLst/>
          </a:prstGeom>
        </p:spPr>
      </p:pic>
      <p:cxnSp>
        <p:nvCxnSpPr>
          <p:cNvPr id="16" name="Gerade Verbindung mit Pfeil 15">
            <a:extLst>
              <a:ext uri="{FF2B5EF4-FFF2-40B4-BE49-F238E27FC236}">
                <a16:creationId xmlns:a16="http://schemas.microsoft.com/office/drawing/2014/main" id="{BD738727-6510-005F-2433-FC44AF2AA3D6}"/>
              </a:ext>
            </a:extLst>
          </p:cNvPr>
          <p:cNvCxnSpPr>
            <a:cxnSpLocks/>
          </p:cNvCxnSpPr>
          <p:nvPr/>
        </p:nvCxnSpPr>
        <p:spPr>
          <a:xfrm flipV="1">
            <a:off x="5018264" y="4656083"/>
            <a:ext cx="4535639" cy="596295"/>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
        <p:nvSpPr>
          <p:cNvPr id="17" name="Rechteck 16">
            <a:extLst>
              <a:ext uri="{FF2B5EF4-FFF2-40B4-BE49-F238E27FC236}">
                <a16:creationId xmlns:a16="http://schemas.microsoft.com/office/drawing/2014/main" id="{4F52F189-9932-5D2D-5AB7-30474BA26895}"/>
              </a:ext>
            </a:extLst>
          </p:cNvPr>
          <p:cNvSpPr/>
          <p:nvPr/>
        </p:nvSpPr>
        <p:spPr>
          <a:xfrm>
            <a:off x="902295" y="3812451"/>
            <a:ext cx="4221072" cy="198653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dirty="0"/>
              <a:t>In deinem Konstruktionsfenster findest du nun das Symbol „Text Path“.</a:t>
            </a:r>
          </a:p>
          <a:p>
            <a:pPr lvl="0"/>
            <a:r>
              <a:rPr lang="de-DE" dirty="0"/>
              <a:t>Dies benötigen wir später für die Beschriftung der </a:t>
            </a:r>
            <a:r>
              <a:rPr lang="de-DE" dirty="0" err="1"/>
              <a:t>Decodierscheiben</a:t>
            </a:r>
            <a:r>
              <a:rPr lang="de-DE" dirty="0"/>
              <a:t>.</a:t>
            </a:r>
          </a:p>
          <a:p>
            <a:endParaRPr lang="de-DE" sz="2000" dirty="0"/>
          </a:p>
        </p:txBody>
      </p:sp>
    </p:spTree>
    <p:extLst>
      <p:ext uri="{BB962C8B-B14F-4D97-AF65-F5344CB8AC3E}">
        <p14:creationId xmlns:p14="http://schemas.microsoft.com/office/powerpoint/2010/main" val="120680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4D995-815A-8A8B-E904-457EBC0CB4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1CF437-7BA0-18B3-5252-3718241F6E40}"/>
              </a:ext>
            </a:extLst>
          </p:cNvPr>
          <p:cNvSpPr>
            <a:spLocks noGrp="1"/>
          </p:cNvSpPr>
          <p:nvPr>
            <p:ph type="title"/>
          </p:nvPr>
        </p:nvSpPr>
        <p:spPr/>
        <p:txBody>
          <a:bodyPr/>
          <a:lstStyle/>
          <a:p>
            <a:r>
              <a:rPr lang="de-DE" sz="2800" b="1" dirty="0"/>
              <a:t>Längeneinheit Millimeter festlegen</a:t>
            </a:r>
            <a:endParaRPr lang="de-DE" sz="2800" dirty="0"/>
          </a:p>
        </p:txBody>
      </p:sp>
      <p:sp>
        <p:nvSpPr>
          <p:cNvPr id="5" name="Rechteck 4">
            <a:extLst>
              <a:ext uri="{FF2B5EF4-FFF2-40B4-BE49-F238E27FC236}">
                <a16:creationId xmlns:a16="http://schemas.microsoft.com/office/drawing/2014/main" id="{107C41E0-2474-3827-7A49-EBD360AFCDFE}"/>
              </a:ext>
            </a:extLst>
          </p:cNvPr>
          <p:cNvSpPr/>
          <p:nvPr/>
        </p:nvSpPr>
        <p:spPr>
          <a:xfrm>
            <a:off x="902295" y="1279382"/>
            <a:ext cx="4221072" cy="198653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dirty="0"/>
              <a:t>Damit die Längeneinheiten in Millimeter angegeben werden, musst du die Dokumenteneinstellungen überprüfen und ggf. Länge in mm ändern.</a:t>
            </a:r>
          </a:p>
          <a:p>
            <a:pPr lvl="0"/>
            <a:r>
              <a:rPr lang="de-DE" dirty="0"/>
              <a:t>Die Einheiten findest du nach Klick auf die drei Striche links neben dem Dokumentennamen.</a:t>
            </a:r>
          </a:p>
          <a:p>
            <a:endParaRPr lang="de-DE" sz="2000" dirty="0"/>
          </a:p>
        </p:txBody>
      </p:sp>
      <p:sp>
        <p:nvSpPr>
          <p:cNvPr id="9" name="Oval 8">
            <a:extLst>
              <a:ext uri="{FF2B5EF4-FFF2-40B4-BE49-F238E27FC236}">
                <a16:creationId xmlns:a16="http://schemas.microsoft.com/office/drawing/2014/main" id="{74238CB6-D84D-B67D-8CE3-3D85B2DCE153}"/>
              </a:ext>
            </a:extLst>
          </p:cNvPr>
          <p:cNvSpPr/>
          <p:nvPr/>
        </p:nvSpPr>
        <p:spPr>
          <a:xfrm>
            <a:off x="320008" y="114330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10" name="Oval 9">
            <a:extLst>
              <a:ext uri="{FF2B5EF4-FFF2-40B4-BE49-F238E27FC236}">
                <a16:creationId xmlns:a16="http://schemas.microsoft.com/office/drawing/2014/main" id="{299B7C4D-FB61-F2F3-75C1-5CF38166CADC}"/>
              </a:ext>
            </a:extLst>
          </p:cNvPr>
          <p:cNvSpPr/>
          <p:nvPr/>
        </p:nvSpPr>
        <p:spPr>
          <a:xfrm>
            <a:off x="320008" y="3812451"/>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sp>
        <p:nvSpPr>
          <p:cNvPr id="17" name="Rechteck 16">
            <a:extLst>
              <a:ext uri="{FF2B5EF4-FFF2-40B4-BE49-F238E27FC236}">
                <a16:creationId xmlns:a16="http://schemas.microsoft.com/office/drawing/2014/main" id="{47F3A351-0622-EA14-3C9A-321F21C6FB6E}"/>
              </a:ext>
            </a:extLst>
          </p:cNvPr>
          <p:cNvSpPr/>
          <p:nvPr/>
        </p:nvSpPr>
        <p:spPr>
          <a:xfrm>
            <a:off x="902295" y="3812451"/>
            <a:ext cx="4221072" cy="1986532"/>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dirty="0"/>
              <a:t>Überprüfe die Einstellung der Längeneinheit und ändere ggf. in Millimeter.</a:t>
            </a:r>
          </a:p>
          <a:p>
            <a:pPr lvl="0"/>
            <a:r>
              <a:rPr lang="de-DE" dirty="0"/>
              <a:t>Schließe das Fenster durch klick auf den Haken im grünen Feld.</a:t>
            </a:r>
          </a:p>
          <a:p>
            <a:endParaRPr lang="de-DE" sz="2000" dirty="0"/>
          </a:p>
        </p:txBody>
      </p:sp>
      <p:pic>
        <p:nvPicPr>
          <p:cNvPr id="3" name="Grafik 2">
            <a:extLst>
              <a:ext uri="{FF2B5EF4-FFF2-40B4-BE49-F238E27FC236}">
                <a16:creationId xmlns:a16="http://schemas.microsoft.com/office/drawing/2014/main" id="{AAB2D797-E05C-7908-05C4-51B4DFBEC480}"/>
              </a:ext>
            </a:extLst>
          </p:cNvPr>
          <p:cNvPicPr>
            <a:picLocks noChangeAspect="1"/>
          </p:cNvPicPr>
          <p:nvPr/>
        </p:nvPicPr>
        <p:blipFill>
          <a:blip r:embed="rId3"/>
          <a:stretch>
            <a:fillRect/>
          </a:stretch>
        </p:blipFill>
        <p:spPr>
          <a:xfrm>
            <a:off x="6479408" y="1228041"/>
            <a:ext cx="3074495" cy="2500945"/>
          </a:xfrm>
          <a:prstGeom prst="rect">
            <a:avLst/>
          </a:prstGeom>
        </p:spPr>
      </p:pic>
      <p:cxnSp>
        <p:nvCxnSpPr>
          <p:cNvPr id="13" name="Gerade Verbindung mit Pfeil 12">
            <a:extLst>
              <a:ext uri="{FF2B5EF4-FFF2-40B4-BE49-F238E27FC236}">
                <a16:creationId xmlns:a16="http://schemas.microsoft.com/office/drawing/2014/main" id="{2049E6A6-D47E-7B19-BD73-00C6A7ED70C7}"/>
              </a:ext>
            </a:extLst>
          </p:cNvPr>
          <p:cNvCxnSpPr>
            <a:cxnSpLocks/>
          </p:cNvCxnSpPr>
          <p:nvPr/>
        </p:nvCxnSpPr>
        <p:spPr>
          <a:xfrm flipV="1">
            <a:off x="5123367" y="1439917"/>
            <a:ext cx="2343214" cy="84036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6" name="Grafik 5">
            <a:extLst>
              <a:ext uri="{FF2B5EF4-FFF2-40B4-BE49-F238E27FC236}">
                <a16:creationId xmlns:a16="http://schemas.microsoft.com/office/drawing/2014/main" id="{EEF7BA37-7C23-9CFA-63DB-46C3EA250E2B}"/>
              </a:ext>
            </a:extLst>
          </p:cNvPr>
          <p:cNvPicPr>
            <a:picLocks noChangeAspect="1"/>
          </p:cNvPicPr>
          <p:nvPr/>
        </p:nvPicPr>
        <p:blipFill>
          <a:blip r:embed="rId4"/>
          <a:stretch>
            <a:fillRect/>
          </a:stretch>
        </p:blipFill>
        <p:spPr>
          <a:xfrm>
            <a:off x="6479408" y="3514288"/>
            <a:ext cx="3699068" cy="2582858"/>
          </a:xfrm>
          <a:prstGeom prst="rect">
            <a:avLst/>
          </a:prstGeom>
        </p:spPr>
      </p:pic>
      <p:cxnSp>
        <p:nvCxnSpPr>
          <p:cNvPr id="16" name="Gerade Verbindung mit Pfeil 15">
            <a:extLst>
              <a:ext uri="{FF2B5EF4-FFF2-40B4-BE49-F238E27FC236}">
                <a16:creationId xmlns:a16="http://schemas.microsoft.com/office/drawing/2014/main" id="{3F2D1A23-ED3A-D8A2-6273-9ECB065BE47F}"/>
              </a:ext>
            </a:extLst>
          </p:cNvPr>
          <p:cNvCxnSpPr>
            <a:cxnSpLocks/>
          </p:cNvCxnSpPr>
          <p:nvPr/>
        </p:nvCxnSpPr>
        <p:spPr>
          <a:xfrm>
            <a:off x="5018264" y="4495069"/>
            <a:ext cx="2998391" cy="203055"/>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AEF8B21D-3696-6CCB-CCF2-E9498A1A2032}"/>
              </a:ext>
            </a:extLst>
          </p:cNvPr>
          <p:cNvCxnSpPr>
            <a:cxnSpLocks/>
          </p:cNvCxnSpPr>
          <p:nvPr/>
        </p:nvCxnSpPr>
        <p:spPr>
          <a:xfrm flipH="1" flipV="1">
            <a:off x="9984549" y="4274240"/>
            <a:ext cx="387854" cy="644711"/>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571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260B-7CFB-BA4A-849F-7A017B6345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B3C90E-C451-225F-B5FF-8DC95CCF6471}"/>
              </a:ext>
            </a:extLst>
          </p:cNvPr>
          <p:cNvSpPr>
            <a:spLocks noGrp="1"/>
          </p:cNvSpPr>
          <p:nvPr>
            <p:ph type="title"/>
          </p:nvPr>
        </p:nvSpPr>
        <p:spPr/>
        <p:txBody>
          <a:bodyPr/>
          <a:lstStyle/>
          <a:p>
            <a:r>
              <a:rPr lang="de-DE" sz="2800" dirty="0"/>
              <a:t>Neues Projekt starten</a:t>
            </a:r>
          </a:p>
        </p:txBody>
      </p:sp>
      <p:sp>
        <p:nvSpPr>
          <p:cNvPr id="6" name="Oval 5">
            <a:extLst>
              <a:ext uri="{FF2B5EF4-FFF2-40B4-BE49-F238E27FC236}">
                <a16:creationId xmlns:a16="http://schemas.microsoft.com/office/drawing/2014/main" id="{5149AA38-4E01-905D-B1D0-6A6C3262A699}"/>
              </a:ext>
            </a:extLst>
          </p:cNvPr>
          <p:cNvSpPr/>
          <p:nvPr/>
        </p:nvSpPr>
        <p:spPr>
          <a:xfrm>
            <a:off x="319355" y="1067639"/>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9" name="Rechteck 8">
            <a:extLst>
              <a:ext uri="{FF2B5EF4-FFF2-40B4-BE49-F238E27FC236}">
                <a16:creationId xmlns:a16="http://schemas.microsoft.com/office/drawing/2014/main" id="{B69F9124-9ADD-46EB-5D55-E6330CC97D00}"/>
              </a:ext>
            </a:extLst>
          </p:cNvPr>
          <p:cNvSpPr/>
          <p:nvPr/>
        </p:nvSpPr>
        <p:spPr>
          <a:xfrm>
            <a:off x="851798" y="1067639"/>
            <a:ext cx="4329802" cy="1331084"/>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2000" b="1" dirty="0"/>
              <a:t>Zeichenebene wählen:</a:t>
            </a:r>
          </a:p>
          <a:p>
            <a:pPr lvl="0"/>
            <a:r>
              <a:rPr lang="de-DE" sz="2000" dirty="0"/>
              <a:t>In der Mitte des Bildschirms siehst du drei Rechtecke. Klicke mit der Maus auf das Wort </a:t>
            </a:r>
            <a:r>
              <a:rPr lang="de-DE" sz="2000" b="1" dirty="0"/>
              <a:t>Top</a:t>
            </a:r>
            <a:endParaRPr lang="de-DE" sz="2000" dirty="0"/>
          </a:p>
          <a:p>
            <a:endParaRPr lang="de-DE" sz="2000" dirty="0"/>
          </a:p>
        </p:txBody>
      </p:sp>
      <p:sp>
        <p:nvSpPr>
          <p:cNvPr id="26" name="Rechteck 25">
            <a:extLst>
              <a:ext uri="{FF2B5EF4-FFF2-40B4-BE49-F238E27FC236}">
                <a16:creationId xmlns:a16="http://schemas.microsoft.com/office/drawing/2014/main" id="{36A1CBC8-B1C2-A385-9E7C-209346BFAA4E}"/>
              </a:ext>
            </a:extLst>
          </p:cNvPr>
          <p:cNvSpPr/>
          <p:nvPr/>
        </p:nvSpPr>
        <p:spPr>
          <a:xfrm>
            <a:off x="7590530" y="1067639"/>
            <a:ext cx="4329801" cy="1330449"/>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2000" b="1" dirty="0"/>
              <a:t>Blick ausrichten:</a:t>
            </a:r>
            <a:r>
              <a:rPr lang="de-DE" sz="2000" dirty="0"/>
              <a:t> </a:t>
            </a:r>
          </a:p>
          <a:p>
            <a:pPr lvl="0"/>
            <a:r>
              <a:rPr lang="de-DE" sz="2000" dirty="0"/>
              <a:t>Damit du flach auf dein „Blatt Papier“ schaust, drücke einmal die Taste </a:t>
            </a:r>
            <a:r>
              <a:rPr lang="de-DE" sz="2000" b="1" dirty="0"/>
              <a:t>N</a:t>
            </a:r>
            <a:r>
              <a:rPr lang="de-DE" sz="2000" dirty="0"/>
              <a:t> auf deiner Tastatur.</a:t>
            </a:r>
          </a:p>
        </p:txBody>
      </p:sp>
      <p:sp>
        <p:nvSpPr>
          <p:cNvPr id="29" name="Oval 28">
            <a:extLst>
              <a:ext uri="{FF2B5EF4-FFF2-40B4-BE49-F238E27FC236}">
                <a16:creationId xmlns:a16="http://schemas.microsoft.com/office/drawing/2014/main" id="{49204DE6-FDB5-41AE-D943-60E8F4CEBE65}"/>
              </a:ext>
            </a:extLst>
          </p:cNvPr>
          <p:cNvSpPr/>
          <p:nvPr/>
        </p:nvSpPr>
        <p:spPr>
          <a:xfrm>
            <a:off x="7029259" y="1067639"/>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pic>
        <p:nvPicPr>
          <p:cNvPr id="3" name="Grafik 2">
            <a:extLst>
              <a:ext uri="{FF2B5EF4-FFF2-40B4-BE49-F238E27FC236}">
                <a16:creationId xmlns:a16="http://schemas.microsoft.com/office/drawing/2014/main" id="{C02B02A9-D6F7-2974-E88A-A86329C33A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663" y="2520462"/>
            <a:ext cx="5890816" cy="3746258"/>
          </a:xfrm>
          <a:prstGeom prst="rect">
            <a:avLst/>
          </a:prstGeom>
        </p:spPr>
      </p:pic>
      <p:cxnSp>
        <p:nvCxnSpPr>
          <p:cNvPr id="15" name="Gerade Verbindung mit Pfeil 14">
            <a:extLst>
              <a:ext uri="{FF2B5EF4-FFF2-40B4-BE49-F238E27FC236}">
                <a16:creationId xmlns:a16="http://schemas.microsoft.com/office/drawing/2014/main" id="{74964897-7312-BE55-20F4-A8E0C0C0D88F}"/>
              </a:ext>
            </a:extLst>
          </p:cNvPr>
          <p:cNvCxnSpPr>
            <a:cxnSpLocks/>
          </p:cNvCxnSpPr>
          <p:nvPr/>
        </p:nvCxnSpPr>
        <p:spPr>
          <a:xfrm flipH="1">
            <a:off x="1574070" y="2329836"/>
            <a:ext cx="985220" cy="1330448"/>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7" name="Grafik 6">
            <a:extLst>
              <a:ext uri="{FF2B5EF4-FFF2-40B4-BE49-F238E27FC236}">
                <a16:creationId xmlns:a16="http://schemas.microsoft.com/office/drawing/2014/main" id="{5B005015-1453-CB3A-6766-87C02BF43F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9597" y="2483781"/>
            <a:ext cx="3711666" cy="3782939"/>
          </a:xfrm>
          <a:prstGeom prst="rect">
            <a:avLst/>
          </a:prstGeom>
        </p:spPr>
      </p:pic>
    </p:spTree>
    <p:extLst>
      <p:ext uri="{BB962C8B-B14F-4D97-AF65-F5344CB8AC3E}">
        <p14:creationId xmlns:p14="http://schemas.microsoft.com/office/powerpoint/2010/main" val="343814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5EB08571-0F43-22E9-C75C-5455C44D8D68}"/>
              </a:ext>
            </a:extLst>
          </p:cNvPr>
          <p:cNvPicPr>
            <a:picLocks noChangeAspect="1"/>
          </p:cNvPicPr>
          <p:nvPr/>
        </p:nvPicPr>
        <p:blipFill>
          <a:blip r:embed="rId3"/>
          <a:stretch>
            <a:fillRect/>
          </a:stretch>
        </p:blipFill>
        <p:spPr>
          <a:xfrm>
            <a:off x="6225591" y="1344557"/>
            <a:ext cx="5558515" cy="4168886"/>
          </a:xfrm>
          <a:prstGeom prst="rect">
            <a:avLst/>
          </a:prstGeom>
        </p:spPr>
      </p:pic>
      <p:sp>
        <p:nvSpPr>
          <p:cNvPr id="2" name="Titel 1">
            <a:extLst>
              <a:ext uri="{FF2B5EF4-FFF2-40B4-BE49-F238E27FC236}">
                <a16:creationId xmlns:a16="http://schemas.microsoft.com/office/drawing/2014/main" id="{900A48BD-6163-77C7-4BEA-2F2E0115C4F5}"/>
              </a:ext>
            </a:extLst>
          </p:cNvPr>
          <p:cNvSpPr>
            <a:spLocks noGrp="1"/>
          </p:cNvSpPr>
          <p:nvPr>
            <p:ph type="title"/>
          </p:nvPr>
        </p:nvSpPr>
        <p:spPr/>
        <p:txBody>
          <a:bodyPr/>
          <a:lstStyle/>
          <a:p>
            <a:r>
              <a:rPr lang="de-DE" sz="2800" b="1" dirty="0"/>
              <a:t> Zeichnungsmodus – Skizze (Sketch) erstellen</a:t>
            </a:r>
            <a:endParaRPr lang="de-DE" sz="2800" dirty="0"/>
          </a:p>
        </p:txBody>
      </p:sp>
      <p:sp>
        <p:nvSpPr>
          <p:cNvPr id="4" name="Rechteck 3">
            <a:extLst>
              <a:ext uri="{FF2B5EF4-FFF2-40B4-BE49-F238E27FC236}">
                <a16:creationId xmlns:a16="http://schemas.microsoft.com/office/drawing/2014/main" id="{A0C2C37F-9D27-02B3-59FF-2964964004D9}"/>
              </a:ext>
            </a:extLst>
          </p:cNvPr>
          <p:cNvSpPr/>
          <p:nvPr/>
        </p:nvSpPr>
        <p:spPr>
          <a:xfrm>
            <a:off x="877377" y="1331598"/>
            <a:ext cx="4756150" cy="1095979"/>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2000" b="1" dirty="0"/>
              <a:t>Skizze starten:</a:t>
            </a:r>
            <a:r>
              <a:rPr lang="de-DE" sz="2000" dirty="0"/>
              <a:t> </a:t>
            </a:r>
          </a:p>
          <a:p>
            <a:pPr lvl="0"/>
            <a:r>
              <a:rPr lang="de-DE" sz="2000" dirty="0"/>
              <a:t>Klicke jetzt ganz oben links in der Menüleiste auf das Icon </a:t>
            </a:r>
            <a:r>
              <a:rPr lang="de-DE" sz="2000" b="1" dirty="0"/>
              <a:t>Skizze</a:t>
            </a:r>
            <a:r>
              <a:rPr lang="de-DE" sz="2000" dirty="0"/>
              <a:t> (Sketch).</a:t>
            </a:r>
          </a:p>
          <a:p>
            <a:pPr lvl="0"/>
            <a:endParaRPr lang="de-DE" sz="2000" dirty="0"/>
          </a:p>
          <a:p>
            <a:endParaRPr lang="de-DE" sz="2000" dirty="0"/>
          </a:p>
          <a:p>
            <a:endParaRPr lang="de-DE" sz="2000" dirty="0"/>
          </a:p>
        </p:txBody>
      </p:sp>
      <p:sp>
        <p:nvSpPr>
          <p:cNvPr id="5" name="Rechteck 4">
            <a:extLst>
              <a:ext uri="{FF2B5EF4-FFF2-40B4-BE49-F238E27FC236}">
                <a16:creationId xmlns:a16="http://schemas.microsoft.com/office/drawing/2014/main" id="{6F3BCC73-1923-E0F3-2713-F8280DA22F26}"/>
              </a:ext>
            </a:extLst>
          </p:cNvPr>
          <p:cNvSpPr/>
          <p:nvPr/>
        </p:nvSpPr>
        <p:spPr>
          <a:xfrm>
            <a:off x="842208" y="2844614"/>
            <a:ext cx="4791319" cy="1039204"/>
          </a:xfrm>
          <a:prstGeom prst="rect">
            <a:avLst/>
          </a:prstGeom>
          <a:solidFill>
            <a:srgbClr val="64B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r>
              <a:rPr lang="de-DE" sz="2000" b="1" dirty="0"/>
              <a:t>Skizze benennen:</a:t>
            </a:r>
            <a:r>
              <a:rPr lang="de-DE" sz="2000" dirty="0"/>
              <a:t> </a:t>
            </a:r>
          </a:p>
          <a:p>
            <a:pPr lvl="0"/>
            <a:r>
              <a:rPr lang="de-DE" sz="2000" dirty="0"/>
              <a:t>Einen Namen (z.B. </a:t>
            </a:r>
            <a:r>
              <a:rPr lang="de-DE" sz="2000" dirty="0" err="1"/>
              <a:t>Scheibe_gross</a:t>
            </a:r>
            <a:r>
              <a:rPr lang="de-DE" sz="2000" dirty="0"/>
              <a:t>)</a:t>
            </a:r>
          </a:p>
          <a:p>
            <a:pPr lvl="0"/>
            <a:r>
              <a:rPr lang="de-DE" sz="2000" dirty="0"/>
              <a:t>vergeben</a:t>
            </a:r>
          </a:p>
          <a:p>
            <a:endParaRPr lang="de-DE" sz="2000" dirty="0"/>
          </a:p>
          <a:p>
            <a:endParaRPr lang="de-DE" sz="2000" dirty="0"/>
          </a:p>
        </p:txBody>
      </p:sp>
      <p:sp>
        <p:nvSpPr>
          <p:cNvPr id="6" name="Oval 5">
            <a:extLst>
              <a:ext uri="{FF2B5EF4-FFF2-40B4-BE49-F238E27FC236}">
                <a16:creationId xmlns:a16="http://schemas.microsoft.com/office/drawing/2014/main" id="{3D1F07E7-9EED-1239-E963-380E8F5CAC8C}"/>
              </a:ext>
            </a:extLst>
          </p:cNvPr>
          <p:cNvSpPr/>
          <p:nvPr/>
        </p:nvSpPr>
        <p:spPr>
          <a:xfrm>
            <a:off x="319355" y="1331598"/>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1</a:t>
            </a:r>
          </a:p>
        </p:txBody>
      </p:sp>
      <p:sp>
        <p:nvSpPr>
          <p:cNvPr id="7" name="Oval 6">
            <a:extLst>
              <a:ext uri="{FF2B5EF4-FFF2-40B4-BE49-F238E27FC236}">
                <a16:creationId xmlns:a16="http://schemas.microsoft.com/office/drawing/2014/main" id="{02212758-B58C-B3AA-5C19-722B1006BDB6}"/>
              </a:ext>
            </a:extLst>
          </p:cNvPr>
          <p:cNvSpPr/>
          <p:nvPr/>
        </p:nvSpPr>
        <p:spPr>
          <a:xfrm>
            <a:off x="319355" y="2844614"/>
            <a:ext cx="437322" cy="437321"/>
          </a:xfrm>
          <a:prstGeom prst="ellipse">
            <a:avLst/>
          </a:prstGeom>
          <a:solidFill>
            <a:srgbClr val="E72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2</a:t>
            </a:r>
          </a:p>
        </p:txBody>
      </p:sp>
      <p:cxnSp>
        <p:nvCxnSpPr>
          <p:cNvPr id="11" name="Gerade Verbindung mit Pfeil 10">
            <a:extLst>
              <a:ext uri="{FF2B5EF4-FFF2-40B4-BE49-F238E27FC236}">
                <a16:creationId xmlns:a16="http://schemas.microsoft.com/office/drawing/2014/main" id="{C7AB3EE4-A030-490F-E92A-E12DD64D2895}"/>
              </a:ext>
            </a:extLst>
          </p:cNvPr>
          <p:cNvCxnSpPr>
            <a:cxnSpLocks/>
          </p:cNvCxnSpPr>
          <p:nvPr/>
        </p:nvCxnSpPr>
        <p:spPr>
          <a:xfrm>
            <a:off x="5592420" y="1768919"/>
            <a:ext cx="1195242" cy="0"/>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pic>
        <p:nvPicPr>
          <p:cNvPr id="17" name="Grafik 16" descr="Glühbirne Elektrisches Licht · Kostenlose Vektorgrafik auf ...">
            <a:extLst>
              <a:ext uri="{FF2B5EF4-FFF2-40B4-BE49-F238E27FC236}">
                <a16:creationId xmlns:a16="http://schemas.microsoft.com/office/drawing/2014/main" id="{D0587CAB-034C-CA78-8F8E-D6C9E70373C2}"/>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211495" y="5534900"/>
            <a:ext cx="633993" cy="594368"/>
          </a:xfrm>
          <a:prstGeom prst="rect">
            <a:avLst/>
          </a:prstGeom>
        </p:spPr>
      </p:pic>
      <p:sp>
        <p:nvSpPr>
          <p:cNvPr id="18" name="Textfeld 17">
            <a:extLst>
              <a:ext uri="{FF2B5EF4-FFF2-40B4-BE49-F238E27FC236}">
                <a16:creationId xmlns:a16="http://schemas.microsoft.com/office/drawing/2014/main" id="{D26BD15D-5964-7EB2-1E0E-465BA869664D}"/>
              </a:ext>
            </a:extLst>
          </p:cNvPr>
          <p:cNvSpPr txBox="1"/>
          <p:nvPr/>
        </p:nvSpPr>
        <p:spPr>
          <a:xfrm>
            <a:off x="2911941" y="5532002"/>
            <a:ext cx="2473748" cy="600164"/>
          </a:xfrm>
          <a:prstGeom prst="rect">
            <a:avLst/>
          </a:prstGeom>
          <a:solidFill>
            <a:srgbClr val="FFFF00"/>
          </a:solidFill>
        </p:spPr>
        <p:txBody>
          <a:bodyPr wrap="square" rtlCol="0">
            <a:spAutoFit/>
          </a:bodyPr>
          <a:lstStyle/>
          <a:p>
            <a:r>
              <a:rPr lang="de-DE" sz="1100" dirty="0"/>
              <a:t>Du kannst das Fenster, dass zunächst im Arbeitsbereich erscheint, oben mit gedrückter Maustaste verschieben.</a:t>
            </a:r>
          </a:p>
        </p:txBody>
      </p:sp>
      <p:pic>
        <p:nvPicPr>
          <p:cNvPr id="3" name="Grafik 2">
            <a:extLst>
              <a:ext uri="{FF2B5EF4-FFF2-40B4-BE49-F238E27FC236}">
                <a16:creationId xmlns:a16="http://schemas.microsoft.com/office/drawing/2014/main" id="{D09E8CC4-9778-2F09-83AE-2DCB83D6B37E}"/>
              </a:ext>
            </a:extLst>
          </p:cNvPr>
          <p:cNvPicPr>
            <a:picLocks noChangeAspect="1"/>
          </p:cNvPicPr>
          <p:nvPr/>
        </p:nvPicPr>
        <p:blipFill>
          <a:blip r:embed="rId6"/>
          <a:srcRect t="48358"/>
          <a:stretch>
            <a:fillRect/>
          </a:stretch>
        </p:blipFill>
        <p:spPr>
          <a:xfrm>
            <a:off x="6316559" y="3002704"/>
            <a:ext cx="1678918" cy="1262161"/>
          </a:xfrm>
          <a:prstGeom prst="rect">
            <a:avLst/>
          </a:prstGeom>
        </p:spPr>
      </p:pic>
      <p:cxnSp>
        <p:nvCxnSpPr>
          <p:cNvPr id="14" name="Gerade Verbindung mit Pfeil 13">
            <a:extLst>
              <a:ext uri="{FF2B5EF4-FFF2-40B4-BE49-F238E27FC236}">
                <a16:creationId xmlns:a16="http://schemas.microsoft.com/office/drawing/2014/main" id="{DA1A225A-6958-B42F-6F9F-91F477C894C6}"/>
              </a:ext>
            </a:extLst>
          </p:cNvPr>
          <p:cNvCxnSpPr>
            <a:cxnSpLocks/>
          </p:cNvCxnSpPr>
          <p:nvPr/>
        </p:nvCxnSpPr>
        <p:spPr>
          <a:xfrm flipV="1">
            <a:off x="4793625" y="3281935"/>
            <a:ext cx="1679804" cy="266067"/>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6D2FA7A1-76CE-0292-D52B-C7638E7AB6D6}"/>
              </a:ext>
            </a:extLst>
          </p:cNvPr>
          <p:cNvCxnSpPr>
            <a:cxnSpLocks/>
          </p:cNvCxnSpPr>
          <p:nvPr/>
        </p:nvCxnSpPr>
        <p:spPr>
          <a:xfrm flipV="1">
            <a:off x="5385689" y="3230952"/>
            <a:ext cx="1770329" cy="2776783"/>
          </a:xfrm>
          <a:prstGeom prst="straightConnector1">
            <a:avLst/>
          </a:prstGeom>
          <a:ln w="25400">
            <a:solidFill>
              <a:srgbClr val="64BC4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053694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1420</Words>
  <Application>Microsoft Macintosh PowerPoint</Application>
  <PresentationFormat>Breitbild</PresentationFormat>
  <Paragraphs>213</Paragraphs>
  <Slides>22</Slides>
  <Notes>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Aptos</vt:lpstr>
      <vt:lpstr>Aptos Display</vt:lpstr>
      <vt:lpstr>Arial</vt:lpstr>
      <vt:lpstr>Helvetica</vt:lpstr>
      <vt:lpstr>Skia</vt:lpstr>
      <vt:lpstr>Office</vt:lpstr>
      <vt:lpstr>PowerPoint-Präsentation</vt:lpstr>
      <vt:lpstr>Onshape-Guide: Decodierscheibe</vt:lpstr>
      <vt:lpstr>Login in onshape</vt:lpstr>
      <vt:lpstr>Hilfreiche Tastaturbefehle</vt:lpstr>
      <vt:lpstr>Neues Projekt starten</vt:lpstr>
      <vt:lpstr>Text Path Tool hinzufügen</vt:lpstr>
      <vt:lpstr>Längeneinheit Millimeter festlegen</vt:lpstr>
      <vt:lpstr>Neues Projekt starten</vt:lpstr>
      <vt:lpstr> Zeichnungsmodus – Skizze (Sketch) erstellen</vt:lpstr>
      <vt:lpstr>Große Scheibe erstellen</vt:lpstr>
      <vt:lpstr>Linear austragen</vt:lpstr>
      <vt:lpstr>In 3D Ansicht– linear austragen</vt:lpstr>
      <vt:lpstr>Loch für Verbindung mit 2. Scheibe (1)</vt:lpstr>
      <vt:lpstr>PowerPoint-Präsentation</vt:lpstr>
      <vt:lpstr>Buchstabenumlauf </vt:lpstr>
      <vt:lpstr>Buchstabenumlauf </vt:lpstr>
      <vt:lpstr>PowerPoint-Präsentation</vt:lpstr>
      <vt:lpstr>Text eingravieren</vt:lpstr>
      <vt:lpstr>Rändelung erstellen</vt:lpstr>
      <vt:lpstr>Rändelung erstellen</vt:lpstr>
      <vt:lpstr>Rändelung einprägen</vt:lpstr>
      <vt:lpstr>Exportieren für Lasercutter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Klaus Trimborn</dc:creator>
  <cp:lastModifiedBy>Klaus Trimborn</cp:lastModifiedBy>
  <cp:revision>16</cp:revision>
  <dcterms:created xsi:type="dcterms:W3CDTF">2026-03-06T20:07:39Z</dcterms:created>
  <dcterms:modified xsi:type="dcterms:W3CDTF">2026-05-05T22:51:43Z</dcterms:modified>
</cp:coreProperties>
</file>